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7" r:id="rId2"/>
    <p:sldId id="273" r:id="rId3"/>
    <p:sldId id="256" r:id="rId4"/>
    <p:sldId id="258" r:id="rId5"/>
    <p:sldId id="260" r:id="rId6"/>
    <p:sldId id="267" r:id="rId7"/>
    <p:sldId id="271" r:id="rId8"/>
    <p:sldId id="269" r:id="rId9"/>
    <p:sldId id="262" r:id="rId10"/>
    <p:sldId id="264" r:id="rId11"/>
    <p:sldId id="266" r:id="rId12"/>
    <p:sldId id="274" r:id="rId13"/>
    <p:sldId id="277" r:id="rId14"/>
    <p:sldId id="275" r:id="rId15"/>
    <p:sldId id="276" r:id="rId16"/>
  </p:sldIdLst>
  <p:sldSz cx="18288000" cy="10287000"/>
  <p:notesSz cx="6858000" cy="9144000"/>
  <p:embeddedFontLst>
    <p:embeddedFont>
      <p:font typeface="Arial" panose="020B0604020202020204" pitchFamily="34" charset="0"/>
      <p:regular r:id="rId18"/>
    </p:embeddedFont>
    <p:embeddedFont>
      <p:font typeface="Arial Bold" panose="020B0704020202020204" pitchFamily="34" charset="0"/>
      <p:regular r:id="rId19"/>
      <p:bold r:id="rId20"/>
    </p:embeddedFont>
    <p:embeddedFont>
      <p:font typeface="Calibri" panose="020F0502020204030204" pitchFamily="34" charset="0"/>
      <p:regular r:id="rId21"/>
      <p:bold r:id="rId22"/>
      <p:italic r:id="rId23"/>
      <p:boldItalic r:id="rId24"/>
    </p:embeddedFont>
    <p:embeddedFont>
      <p:font typeface="Canva Sans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096" autoAdjust="0"/>
  </p:normalViewPr>
  <p:slideViewPr>
    <p:cSldViewPr>
      <p:cViewPr varScale="1">
        <p:scale>
          <a:sx n="35" d="100"/>
          <a:sy n="35" d="100"/>
        </p:scale>
        <p:origin x="9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D7F1E-2575-4D3A-A84E-5AB65645FC9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IE"/>
        </a:p>
      </dgm:t>
    </dgm:pt>
    <dgm:pt modelId="{D862DB81-041A-4571-BE3A-855411F71C05}">
      <dgm:prSet phldrT="[Text]" custT="1"/>
      <dgm:spPr/>
      <dgm:t>
        <a:bodyPr/>
        <a:lstStyle/>
        <a:p>
          <a:r>
            <a:rPr lang="en-IE" sz="2400" dirty="0"/>
            <a:t>Makes content more accessible / flexible</a:t>
          </a:r>
        </a:p>
      </dgm:t>
    </dgm:pt>
    <dgm:pt modelId="{FE994401-B9A4-44F9-A256-4BA1249AB549}" type="parTrans" cxnId="{7B3244B0-A137-4BE8-8E46-8EE0099763E2}">
      <dgm:prSet/>
      <dgm:spPr/>
      <dgm:t>
        <a:bodyPr/>
        <a:lstStyle/>
        <a:p>
          <a:endParaRPr lang="en-IE"/>
        </a:p>
      </dgm:t>
    </dgm:pt>
    <dgm:pt modelId="{CE0CC42A-B905-4373-99B0-5BBE117D0C9D}" type="sibTrans" cxnId="{7B3244B0-A137-4BE8-8E46-8EE0099763E2}">
      <dgm:prSet/>
      <dgm:spPr/>
      <dgm:t>
        <a:bodyPr/>
        <a:lstStyle/>
        <a:p>
          <a:endParaRPr lang="en-IE"/>
        </a:p>
      </dgm:t>
    </dgm:pt>
    <dgm:pt modelId="{6F956AF0-3CDE-463E-89A5-DFE824FC75FD}">
      <dgm:prSet phldrT="[Text]"/>
      <dgm:spPr/>
      <dgm:t>
        <a:bodyPr/>
        <a:lstStyle/>
        <a:p>
          <a:r>
            <a:rPr lang="en-IE" dirty="0"/>
            <a:t>Text-to-Speech software</a:t>
          </a:r>
        </a:p>
      </dgm:t>
    </dgm:pt>
    <dgm:pt modelId="{772993ED-DB3E-4772-B9B6-6320D1E09968}" type="parTrans" cxnId="{453969DE-7153-4B0A-BCCC-C0C47C749B0C}">
      <dgm:prSet/>
      <dgm:spPr/>
      <dgm:t>
        <a:bodyPr/>
        <a:lstStyle/>
        <a:p>
          <a:endParaRPr lang="en-IE"/>
        </a:p>
      </dgm:t>
    </dgm:pt>
    <dgm:pt modelId="{FC7E70F3-CF15-4C88-AFE1-0477254FF3BA}" type="sibTrans" cxnId="{453969DE-7153-4B0A-BCCC-C0C47C749B0C}">
      <dgm:prSet/>
      <dgm:spPr/>
      <dgm:t>
        <a:bodyPr/>
        <a:lstStyle/>
        <a:p>
          <a:endParaRPr lang="en-IE"/>
        </a:p>
      </dgm:t>
    </dgm:pt>
    <dgm:pt modelId="{5E137452-905E-4D06-B6EC-8E8A83366358}">
      <dgm:prSet phldrT="[Text]"/>
      <dgm:spPr/>
      <dgm:t>
        <a:bodyPr/>
        <a:lstStyle/>
        <a:p>
          <a:r>
            <a:rPr lang="en-IE" dirty="0"/>
            <a:t>Screen-masking and filters</a:t>
          </a:r>
        </a:p>
      </dgm:t>
    </dgm:pt>
    <dgm:pt modelId="{45202A6C-BB0B-4245-936F-55E74788ACBF}" type="parTrans" cxnId="{68955E4B-4AD6-4C9A-9948-B6CABCDD6A79}">
      <dgm:prSet/>
      <dgm:spPr/>
      <dgm:t>
        <a:bodyPr/>
        <a:lstStyle/>
        <a:p>
          <a:endParaRPr lang="en-IE"/>
        </a:p>
      </dgm:t>
    </dgm:pt>
    <dgm:pt modelId="{A29DFF7C-F073-4189-A081-6C9FE8F85F50}" type="sibTrans" cxnId="{68955E4B-4AD6-4C9A-9948-B6CABCDD6A79}">
      <dgm:prSet/>
      <dgm:spPr/>
      <dgm:t>
        <a:bodyPr/>
        <a:lstStyle/>
        <a:p>
          <a:endParaRPr lang="en-IE"/>
        </a:p>
      </dgm:t>
    </dgm:pt>
    <dgm:pt modelId="{CF871014-37A2-4DC2-8F5E-534F12C7677A}">
      <dgm:prSet phldrT="[Text]" custT="1"/>
      <dgm:spPr/>
      <dgm:t>
        <a:bodyPr/>
        <a:lstStyle/>
        <a:p>
          <a:pPr algn="l"/>
          <a:r>
            <a:rPr lang="en-IE" sz="2400" dirty="0"/>
            <a:t>Facilitates participation</a:t>
          </a:r>
        </a:p>
      </dgm:t>
    </dgm:pt>
    <dgm:pt modelId="{54992E5B-9CB5-4AE0-A843-ED4C39FFB18C}" type="parTrans" cxnId="{299DC1B7-9EBE-4148-B4FB-6FECE5DA2A0F}">
      <dgm:prSet/>
      <dgm:spPr/>
      <dgm:t>
        <a:bodyPr/>
        <a:lstStyle/>
        <a:p>
          <a:endParaRPr lang="en-IE"/>
        </a:p>
      </dgm:t>
    </dgm:pt>
    <dgm:pt modelId="{2DA87C4D-867F-4DCE-878F-3C7BCE970A5A}" type="sibTrans" cxnId="{299DC1B7-9EBE-4148-B4FB-6FECE5DA2A0F}">
      <dgm:prSet/>
      <dgm:spPr/>
      <dgm:t>
        <a:bodyPr/>
        <a:lstStyle/>
        <a:p>
          <a:endParaRPr lang="en-IE"/>
        </a:p>
      </dgm:t>
    </dgm:pt>
    <dgm:pt modelId="{0FC1BF55-2B77-4479-B2D9-0C573E30868A}">
      <dgm:prSet phldrT="[Text]"/>
      <dgm:spPr/>
      <dgm:t>
        <a:bodyPr/>
        <a:lstStyle/>
        <a:p>
          <a:r>
            <a:rPr lang="en-IE" dirty="0"/>
            <a:t>Dictation software</a:t>
          </a:r>
        </a:p>
      </dgm:t>
    </dgm:pt>
    <dgm:pt modelId="{00B25890-677D-465A-84FA-68BC9FC242DD}" type="parTrans" cxnId="{5D99EEBA-FA6E-418A-9F07-816FC0F1AFF9}">
      <dgm:prSet/>
      <dgm:spPr/>
      <dgm:t>
        <a:bodyPr/>
        <a:lstStyle/>
        <a:p>
          <a:endParaRPr lang="en-IE"/>
        </a:p>
      </dgm:t>
    </dgm:pt>
    <dgm:pt modelId="{DD4317E6-C4F2-418D-9292-17566B1239DF}" type="sibTrans" cxnId="{5D99EEBA-FA6E-418A-9F07-816FC0F1AFF9}">
      <dgm:prSet/>
      <dgm:spPr/>
      <dgm:t>
        <a:bodyPr/>
        <a:lstStyle/>
        <a:p>
          <a:endParaRPr lang="en-IE"/>
        </a:p>
      </dgm:t>
    </dgm:pt>
    <dgm:pt modelId="{718D5091-A234-4F86-B173-EAEBAC85BF45}">
      <dgm:prSet phldrT="[Text]"/>
      <dgm:spPr/>
      <dgm:t>
        <a:bodyPr/>
        <a:lstStyle/>
        <a:p>
          <a:r>
            <a:rPr lang="en-IE" dirty="0"/>
            <a:t>Digital magnifiers</a:t>
          </a:r>
        </a:p>
      </dgm:t>
    </dgm:pt>
    <dgm:pt modelId="{2E7CB0DD-CFAA-4635-979E-4E4BF70A44E6}" type="parTrans" cxnId="{E4CCEACB-07A6-4868-8904-7CF21CB81212}">
      <dgm:prSet/>
      <dgm:spPr/>
      <dgm:t>
        <a:bodyPr/>
        <a:lstStyle/>
        <a:p>
          <a:endParaRPr lang="en-IE"/>
        </a:p>
      </dgm:t>
    </dgm:pt>
    <dgm:pt modelId="{2F727E8E-9701-45A4-8EB6-80FEBB0B0FD2}" type="sibTrans" cxnId="{E4CCEACB-07A6-4868-8904-7CF21CB81212}">
      <dgm:prSet/>
      <dgm:spPr/>
      <dgm:t>
        <a:bodyPr/>
        <a:lstStyle/>
        <a:p>
          <a:endParaRPr lang="en-IE"/>
        </a:p>
      </dgm:t>
    </dgm:pt>
    <dgm:pt modelId="{44C76B14-3C39-4ED0-A1E9-EF41A0E118C9}">
      <dgm:prSet phldrT="[Text]" custT="1"/>
      <dgm:spPr/>
      <dgm:t>
        <a:bodyPr/>
        <a:lstStyle/>
        <a:p>
          <a:r>
            <a:rPr lang="en-IE" sz="2400" dirty="0"/>
            <a:t>Promotes</a:t>
          </a:r>
        </a:p>
        <a:p>
          <a:r>
            <a:rPr lang="en-IE" sz="2400" dirty="0"/>
            <a:t>autonomy</a:t>
          </a:r>
        </a:p>
      </dgm:t>
    </dgm:pt>
    <dgm:pt modelId="{C6E7EE6C-E9AD-40FC-976C-A2CB1547BA4A}" type="parTrans" cxnId="{E3F2D299-5F94-4BCF-8C45-D8AD50F71205}">
      <dgm:prSet/>
      <dgm:spPr/>
      <dgm:t>
        <a:bodyPr/>
        <a:lstStyle/>
        <a:p>
          <a:endParaRPr lang="en-IE"/>
        </a:p>
      </dgm:t>
    </dgm:pt>
    <dgm:pt modelId="{3566ED35-E6F0-492F-9F10-65571B5C87BA}" type="sibTrans" cxnId="{E3F2D299-5F94-4BCF-8C45-D8AD50F71205}">
      <dgm:prSet/>
      <dgm:spPr/>
      <dgm:t>
        <a:bodyPr/>
        <a:lstStyle/>
        <a:p>
          <a:endParaRPr lang="en-IE"/>
        </a:p>
      </dgm:t>
    </dgm:pt>
    <dgm:pt modelId="{4C871381-5084-43CD-A9E0-229DFD59290F}">
      <dgm:prSet phldrT="[Text]"/>
      <dgm:spPr/>
      <dgm:t>
        <a:bodyPr/>
        <a:lstStyle/>
        <a:p>
          <a:r>
            <a:rPr lang="en-IE" dirty="0"/>
            <a:t>Note-taking software</a:t>
          </a:r>
        </a:p>
      </dgm:t>
    </dgm:pt>
    <dgm:pt modelId="{53648050-0993-4556-B9D5-1D40A2D507DE}" type="parTrans" cxnId="{B9FEEDD4-76E9-4316-BDD8-DF4945F565F0}">
      <dgm:prSet/>
      <dgm:spPr/>
      <dgm:t>
        <a:bodyPr/>
        <a:lstStyle/>
        <a:p>
          <a:endParaRPr lang="en-IE"/>
        </a:p>
      </dgm:t>
    </dgm:pt>
    <dgm:pt modelId="{3BA8C25C-DBFB-4102-B0A3-6ED0C75A2EB2}" type="sibTrans" cxnId="{B9FEEDD4-76E9-4316-BDD8-DF4945F565F0}">
      <dgm:prSet/>
      <dgm:spPr/>
      <dgm:t>
        <a:bodyPr/>
        <a:lstStyle/>
        <a:p>
          <a:endParaRPr lang="en-IE"/>
        </a:p>
      </dgm:t>
    </dgm:pt>
    <dgm:pt modelId="{A6451B8B-DEB2-45DD-BB53-6F1D8967FB3B}">
      <dgm:prSet phldrT="[Text]"/>
      <dgm:spPr/>
      <dgm:t>
        <a:bodyPr/>
        <a:lstStyle/>
        <a:p>
          <a:r>
            <a:rPr lang="en-IE" dirty="0"/>
            <a:t>Proof-reading software</a:t>
          </a:r>
        </a:p>
      </dgm:t>
    </dgm:pt>
    <dgm:pt modelId="{E65F7CAC-09C4-44FF-9141-BA2986BE919A}" type="parTrans" cxnId="{66B44D23-F739-4D7F-9A19-E9FBF79B0E35}">
      <dgm:prSet/>
      <dgm:spPr/>
      <dgm:t>
        <a:bodyPr/>
        <a:lstStyle/>
        <a:p>
          <a:endParaRPr lang="en-IE"/>
        </a:p>
      </dgm:t>
    </dgm:pt>
    <dgm:pt modelId="{DAAF0F9B-3A1E-4617-979E-2EF245FC484C}" type="sibTrans" cxnId="{66B44D23-F739-4D7F-9A19-E9FBF79B0E35}">
      <dgm:prSet/>
      <dgm:spPr/>
      <dgm:t>
        <a:bodyPr/>
        <a:lstStyle/>
        <a:p>
          <a:endParaRPr lang="en-IE"/>
        </a:p>
      </dgm:t>
    </dgm:pt>
    <dgm:pt modelId="{80EFE567-99DE-433E-A6D2-A83C0FC8DA6C}">
      <dgm:prSet phldrT="[Text]"/>
      <dgm:spPr/>
      <dgm:t>
        <a:bodyPr/>
        <a:lstStyle/>
        <a:p>
          <a:r>
            <a:rPr lang="en-IE" dirty="0"/>
            <a:t>Captioning</a:t>
          </a:r>
        </a:p>
      </dgm:t>
    </dgm:pt>
    <dgm:pt modelId="{A25C61C6-D1B9-4FEC-97BE-1638EBA774CD}" type="parTrans" cxnId="{EFD6DA9D-86EF-4BDA-83BC-BFEF995184DA}">
      <dgm:prSet/>
      <dgm:spPr/>
      <dgm:t>
        <a:bodyPr/>
        <a:lstStyle/>
        <a:p>
          <a:endParaRPr lang="en-IE"/>
        </a:p>
      </dgm:t>
    </dgm:pt>
    <dgm:pt modelId="{2A1E55CD-AF19-4E1C-9A1B-54EB3B89F263}" type="sibTrans" cxnId="{EFD6DA9D-86EF-4BDA-83BC-BFEF995184DA}">
      <dgm:prSet/>
      <dgm:spPr/>
      <dgm:t>
        <a:bodyPr/>
        <a:lstStyle/>
        <a:p>
          <a:endParaRPr lang="en-IE"/>
        </a:p>
      </dgm:t>
    </dgm:pt>
    <dgm:pt modelId="{C50E6DE7-5E28-4A57-A9E4-3028BC1E9F33}">
      <dgm:prSet phldrT="[Text]"/>
      <dgm:spPr/>
      <dgm:t>
        <a:bodyPr/>
        <a:lstStyle/>
        <a:p>
          <a:r>
            <a:rPr lang="en-IE" dirty="0"/>
            <a:t>Screen-readers</a:t>
          </a:r>
        </a:p>
      </dgm:t>
    </dgm:pt>
    <dgm:pt modelId="{D8840A74-0E26-4A9E-9788-23E6A8789F5A}" type="parTrans" cxnId="{825F080B-3E65-417C-8697-D74F692AA169}">
      <dgm:prSet/>
      <dgm:spPr/>
      <dgm:t>
        <a:bodyPr/>
        <a:lstStyle/>
        <a:p>
          <a:endParaRPr lang="en-IE"/>
        </a:p>
      </dgm:t>
    </dgm:pt>
    <dgm:pt modelId="{C9C8844F-B9FB-4E54-A976-69439D77F443}" type="sibTrans" cxnId="{825F080B-3E65-417C-8697-D74F692AA169}">
      <dgm:prSet/>
      <dgm:spPr/>
      <dgm:t>
        <a:bodyPr/>
        <a:lstStyle/>
        <a:p>
          <a:endParaRPr lang="en-IE"/>
        </a:p>
      </dgm:t>
    </dgm:pt>
    <dgm:pt modelId="{25F4D7C6-49DF-46A1-A1D8-3D0F5DA59E03}">
      <dgm:prSet phldrT="[Text]"/>
      <dgm:spPr/>
      <dgm:t>
        <a:bodyPr/>
        <a:lstStyle/>
        <a:p>
          <a:r>
            <a:rPr lang="en-IE" dirty="0"/>
            <a:t>Radio aids</a:t>
          </a:r>
        </a:p>
      </dgm:t>
    </dgm:pt>
    <dgm:pt modelId="{E3064DA4-8924-4A0D-A90E-96B685D0FE28}" type="parTrans" cxnId="{0DA048AA-1677-4D2C-A85F-4CD1E17D290D}">
      <dgm:prSet/>
      <dgm:spPr/>
      <dgm:t>
        <a:bodyPr/>
        <a:lstStyle/>
        <a:p>
          <a:endParaRPr lang="en-IE"/>
        </a:p>
      </dgm:t>
    </dgm:pt>
    <dgm:pt modelId="{C45ED07B-1849-438B-9352-92DA35EC6376}" type="sibTrans" cxnId="{0DA048AA-1677-4D2C-A85F-4CD1E17D290D}">
      <dgm:prSet/>
      <dgm:spPr/>
      <dgm:t>
        <a:bodyPr/>
        <a:lstStyle/>
        <a:p>
          <a:endParaRPr lang="en-IE"/>
        </a:p>
      </dgm:t>
    </dgm:pt>
    <dgm:pt modelId="{126FDC71-9391-451A-A0CD-BB567615EABA}" type="pres">
      <dgm:prSet presAssocID="{D66D7F1E-2575-4D3A-A84E-5AB65645FC9A}" presName="composite" presStyleCnt="0">
        <dgm:presLayoutVars>
          <dgm:chMax val="5"/>
          <dgm:dir/>
          <dgm:animLvl val="ctr"/>
          <dgm:resizeHandles val="exact"/>
        </dgm:presLayoutVars>
      </dgm:prSet>
      <dgm:spPr/>
    </dgm:pt>
    <dgm:pt modelId="{09D9A076-B8C2-4342-9E83-29B48E2F5FB9}" type="pres">
      <dgm:prSet presAssocID="{D66D7F1E-2575-4D3A-A84E-5AB65645FC9A}" presName="cycle" presStyleCnt="0"/>
      <dgm:spPr/>
    </dgm:pt>
    <dgm:pt modelId="{F860698B-CCFF-4227-B08A-EE7BBEBE4173}" type="pres">
      <dgm:prSet presAssocID="{D66D7F1E-2575-4D3A-A84E-5AB65645FC9A}" presName="centerShape" presStyleCnt="0"/>
      <dgm:spPr/>
    </dgm:pt>
    <dgm:pt modelId="{ADA02789-CE9D-467C-88AD-8D30D1E1FB9C}" type="pres">
      <dgm:prSet presAssocID="{D66D7F1E-2575-4D3A-A84E-5AB65645FC9A}" presName="connSite" presStyleLbl="node1" presStyleIdx="0" presStyleCnt="4"/>
      <dgm:spPr/>
    </dgm:pt>
    <dgm:pt modelId="{62EB9176-D964-4962-B46A-E3E595827615}" type="pres">
      <dgm:prSet presAssocID="{D66D7F1E-2575-4D3A-A84E-5AB65645FC9A}" presName="visible" presStyleLbl="node1" presStyleIdx="0" presStyleCnt="4" custLinFactNeighborX="-3785" custLinFactNeighborY="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mote learning language with solid fill"/>
        </a:ext>
      </dgm:extLst>
    </dgm:pt>
    <dgm:pt modelId="{5AD4FB1E-E3E9-48F0-B9D8-870F188F2D3A}" type="pres">
      <dgm:prSet presAssocID="{FE994401-B9A4-44F9-A256-4BA1249AB549}" presName="Name25" presStyleLbl="parChTrans1D1" presStyleIdx="0" presStyleCnt="3"/>
      <dgm:spPr/>
    </dgm:pt>
    <dgm:pt modelId="{5CCC86FE-498D-4628-82B7-B9B309B169BF}" type="pres">
      <dgm:prSet presAssocID="{D862DB81-041A-4571-BE3A-855411F71C05}" presName="node" presStyleCnt="0"/>
      <dgm:spPr/>
    </dgm:pt>
    <dgm:pt modelId="{EF526BB1-B6D9-4E0B-ABFF-749BABF648FA}" type="pres">
      <dgm:prSet presAssocID="{D862DB81-041A-4571-BE3A-855411F71C05}" presName="parentNode" presStyleLbl="node1" presStyleIdx="1" presStyleCnt="4">
        <dgm:presLayoutVars>
          <dgm:chMax val="1"/>
          <dgm:bulletEnabled val="1"/>
        </dgm:presLayoutVars>
      </dgm:prSet>
      <dgm:spPr/>
    </dgm:pt>
    <dgm:pt modelId="{05A71404-AE56-4B05-8B13-11ABBE77E321}" type="pres">
      <dgm:prSet presAssocID="{D862DB81-041A-4571-BE3A-855411F71C05}" presName="childNode" presStyleLbl="revTx" presStyleIdx="0" presStyleCnt="3">
        <dgm:presLayoutVars>
          <dgm:bulletEnabled val="1"/>
        </dgm:presLayoutVars>
      </dgm:prSet>
      <dgm:spPr/>
    </dgm:pt>
    <dgm:pt modelId="{79434441-752C-462F-89A4-C3A42EF28A11}" type="pres">
      <dgm:prSet presAssocID="{54992E5B-9CB5-4AE0-A843-ED4C39FFB18C}" presName="Name25" presStyleLbl="parChTrans1D1" presStyleIdx="1" presStyleCnt="3"/>
      <dgm:spPr/>
    </dgm:pt>
    <dgm:pt modelId="{39B88539-DCB1-4EB7-A7CD-AEE7FDBBAEFF}" type="pres">
      <dgm:prSet presAssocID="{CF871014-37A2-4DC2-8F5E-534F12C7677A}" presName="node" presStyleCnt="0"/>
      <dgm:spPr/>
    </dgm:pt>
    <dgm:pt modelId="{2E439BBB-51BB-4AFF-9C46-BD7C0FC4853F}" type="pres">
      <dgm:prSet presAssocID="{CF871014-37A2-4DC2-8F5E-534F12C7677A}" presName="parentNode" presStyleLbl="node1" presStyleIdx="2" presStyleCnt="4" custScaleX="106089" custScaleY="100264" custLinFactNeighborX="35812" custLinFactNeighborY="5251">
        <dgm:presLayoutVars>
          <dgm:chMax val="1"/>
          <dgm:bulletEnabled val="1"/>
        </dgm:presLayoutVars>
      </dgm:prSet>
      <dgm:spPr/>
    </dgm:pt>
    <dgm:pt modelId="{09FE3C8A-AF67-4386-917F-AF77E8F36407}" type="pres">
      <dgm:prSet presAssocID="{CF871014-37A2-4DC2-8F5E-534F12C7677A}" presName="childNode" presStyleLbl="revTx" presStyleIdx="1" presStyleCnt="3">
        <dgm:presLayoutVars>
          <dgm:bulletEnabled val="1"/>
        </dgm:presLayoutVars>
      </dgm:prSet>
      <dgm:spPr/>
    </dgm:pt>
    <dgm:pt modelId="{6D8E0F7E-A2F0-40B9-AEA2-89245DD05460}" type="pres">
      <dgm:prSet presAssocID="{C6E7EE6C-E9AD-40FC-976C-A2CB1547BA4A}" presName="Name25" presStyleLbl="parChTrans1D1" presStyleIdx="2" presStyleCnt="3"/>
      <dgm:spPr/>
    </dgm:pt>
    <dgm:pt modelId="{66597E6D-1EC4-4CA3-B94F-EDCF880E5469}" type="pres">
      <dgm:prSet presAssocID="{44C76B14-3C39-4ED0-A1E9-EF41A0E118C9}" presName="node" presStyleCnt="0"/>
      <dgm:spPr/>
    </dgm:pt>
    <dgm:pt modelId="{71EDCDE6-64C3-4779-BFCD-2DE01E433B28}" type="pres">
      <dgm:prSet presAssocID="{44C76B14-3C39-4ED0-A1E9-EF41A0E118C9}" presName="parentNode" presStyleLbl="node1" presStyleIdx="3" presStyleCnt="4" custScaleX="103648" custScaleY="90936" custLinFactNeighborX="37597" custLinFactNeighborY="-8973">
        <dgm:presLayoutVars>
          <dgm:chMax val="1"/>
          <dgm:bulletEnabled val="1"/>
        </dgm:presLayoutVars>
      </dgm:prSet>
      <dgm:spPr/>
    </dgm:pt>
    <dgm:pt modelId="{591DD91B-3304-44A8-84DF-08CB03054F8F}" type="pres">
      <dgm:prSet presAssocID="{44C76B14-3C39-4ED0-A1E9-EF41A0E118C9}" presName="childNode" presStyleLbl="revTx" presStyleIdx="2" presStyleCnt="3">
        <dgm:presLayoutVars>
          <dgm:bulletEnabled val="1"/>
        </dgm:presLayoutVars>
      </dgm:prSet>
      <dgm:spPr/>
    </dgm:pt>
  </dgm:ptLst>
  <dgm:cxnLst>
    <dgm:cxn modelId="{825F080B-3E65-417C-8697-D74F692AA169}" srcId="{CF871014-37A2-4DC2-8F5E-534F12C7677A}" destId="{C50E6DE7-5E28-4A57-A9E4-3028BC1E9F33}" srcOrd="1" destOrd="0" parTransId="{D8840A74-0E26-4A9E-9788-23E6A8789F5A}" sibTransId="{C9C8844F-B9FB-4E54-A976-69439D77F443}"/>
    <dgm:cxn modelId="{1A808A22-3A99-4925-A762-05E21C10A814}" type="presOf" srcId="{44C76B14-3C39-4ED0-A1E9-EF41A0E118C9}" destId="{71EDCDE6-64C3-4779-BFCD-2DE01E433B28}" srcOrd="0" destOrd="0" presId="urn:microsoft.com/office/officeart/2005/8/layout/radial2"/>
    <dgm:cxn modelId="{66B44D23-F739-4D7F-9A19-E9FBF79B0E35}" srcId="{44C76B14-3C39-4ED0-A1E9-EF41A0E118C9}" destId="{A6451B8B-DEB2-45DD-BB53-6F1D8967FB3B}" srcOrd="1" destOrd="0" parTransId="{E65F7CAC-09C4-44FF-9141-BA2986BE919A}" sibTransId="{DAAF0F9B-3A1E-4617-979E-2EF245FC484C}"/>
    <dgm:cxn modelId="{6CD11C33-22F0-4FBF-8410-CBA9EFF3E3F6}" type="presOf" srcId="{C50E6DE7-5E28-4A57-A9E4-3028BC1E9F33}" destId="{09FE3C8A-AF67-4386-917F-AF77E8F36407}" srcOrd="0" destOrd="1" presId="urn:microsoft.com/office/officeart/2005/8/layout/radial2"/>
    <dgm:cxn modelId="{E5D6C240-DFFF-4B59-B563-62ABACE53091}" type="presOf" srcId="{25F4D7C6-49DF-46A1-A1D8-3D0F5DA59E03}" destId="{09FE3C8A-AF67-4386-917F-AF77E8F36407}" srcOrd="0" destOrd="2" presId="urn:microsoft.com/office/officeart/2005/8/layout/radial2"/>
    <dgm:cxn modelId="{A620305F-E4CE-40EA-A0C8-2BC8DCAA88A0}" type="presOf" srcId="{C6E7EE6C-E9AD-40FC-976C-A2CB1547BA4A}" destId="{6D8E0F7E-A2F0-40B9-AEA2-89245DD05460}" srcOrd="0" destOrd="0" presId="urn:microsoft.com/office/officeart/2005/8/layout/radial2"/>
    <dgm:cxn modelId="{3D8E5C5F-144E-4D4D-8806-0D5C96999688}" type="presOf" srcId="{718D5091-A234-4F86-B173-EAEBAC85BF45}" destId="{09FE3C8A-AF67-4386-917F-AF77E8F36407}" srcOrd="0" destOrd="3" presId="urn:microsoft.com/office/officeart/2005/8/layout/radial2"/>
    <dgm:cxn modelId="{68955E4B-4AD6-4C9A-9948-B6CABCDD6A79}" srcId="{D862DB81-041A-4571-BE3A-855411F71C05}" destId="{5E137452-905E-4D06-B6EC-8E8A83366358}" srcOrd="1" destOrd="0" parTransId="{45202A6C-BB0B-4245-936F-55E74788ACBF}" sibTransId="{A29DFF7C-F073-4189-A081-6C9FE8F85F50}"/>
    <dgm:cxn modelId="{06021D53-539A-46E1-B67E-4ACE21FBEB5F}" type="presOf" srcId="{4C871381-5084-43CD-A9E0-229DFD59290F}" destId="{591DD91B-3304-44A8-84DF-08CB03054F8F}" srcOrd="0" destOrd="0" presId="urn:microsoft.com/office/officeart/2005/8/layout/radial2"/>
    <dgm:cxn modelId="{FCD36385-E1FC-4CBC-BC7E-47B18C03D5FB}" type="presOf" srcId="{D862DB81-041A-4571-BE3A-855411F71C05}" destId="{EF526BB1-B6D9-4E0B-ABFF-749BABF648FA}" srcOrd="0" destOrd="0" presId="urn:microsoft.com/office/officeart/2005/8/layout/radial2"/>
    <dgm:cxn modelId="{FB8DE08D-8AEB-48AC-BD1B-CC1A5701399C}" type="presOf" srcId="{FE994401-B9A4-44F9-A256-4BA1249AB549}" destId="{5AD4FB1E-E3E9-48F0-B9D8-870F188F2D3A}" srcOrd="0" destOrd="0" presId="urn:microsoft.com/office/officeart/2005/8/layout/radial2"/>
    <dgm:cxn modelId="{E3F2D299-5F94-4BCF-8C45-D8AD50F71205}" srcId="{D66D7F1E-2575-4D3A-A84E-5AB65645FC9A}" destId="{44C76B14-3C39-4ED0-A1E9-EF41A0E118C9}" srcOrd="2" destOrd="0" parTransId="{C6E7EE6C-E9AD-40FC-976C-A2CB1547BA4A}" sibTransId="{3566ED35-E6F0-492F-9F10-65571B5C87BA}"/>
    <dgm:cxn modelId="{D0DC3C9A-60DA-4750-8691-BCCAF6FEFE09}" type="presOf" srcId="{6F956AF0-3CDE-463E-89A5-DFE824FC75FD}" destId="{05A71404-AE56-4B05-8B13-11ABBE77E321}" srcOrd="0" destOrd="0" presId="urn:microsoft.com/office/officeart/2005/8/layout/radial2"/>
    <dgm:cxn modelId="{EFD6DA9D-86EF-4BDA-83BC-BFEF995184DA}" srcId="{D862DB81-041A-4571-BE3A-855411F71C05}" destId="{80EFE567-99DE-433E-A6D2-A83C0FC8DA6C}" srcOrd="2" destOrd="0" parTransId="{A25C61C6-D1B9-4FEC-97BE-1638EBA774CD}" sibTransId="{2A1E55CD-AF19-4E1C-9A1B-54EB3B89F263}"/>
    <dgm:cxn modelId="{21FFE1A4-F0FC-4C20-9A0C-E18574278724}" type="presOf" srcId="{5E137452-905E-4D06-B6EC-8E8A83366358}" destId="{05A71404-AE56-4B05-8B13-11ABBE77E321}" srcOrd="0" destOrd="1" presId="urn:microsoft.com/office/officeart/2005/8/layout/radial2"/>
    <dgm:cxn modelId="{0DA048AA-1677-4D2C-A85F-4CD1E17D290D}" srcId="{CF871014-37A2-4DC2-8F5E-534F12C7677A}" destId="{25F4D7C6-49DF-46A1-A1D8-3D0F5DA59E03}" srcOrd="2" destOrd="0" parTransId="{E3064DA4-8924-4A0D-A90E-96B685D0FE28}" sibTransId="{C45ED07B-1849-438B-9352-92DA35EC6376}"/>
    <dgm:cxn modelId="{C131D4AE-F017-44AA-9B67-BE10D7CBA1BF}" type="presOf" srcId="{D66D7F1E-2575-4D3A-A84E-5AB65645FC9A}" destId="{126FDC71-9391-451A-A0CD-BB567615EABA}" srcOrd="0" destOrd="0" presId="urn:microsoft.com/office/officeart/2005/8/layout/radial2"/>
    <dgm:cxn modelId="{DA628DAF-99DB-43E2-8616-26243445E65D}" type="presOf" srcId="{CF871014-37A2-4DC2-8F5E-534F12C7677A}" destId="{2E439BBB-51BB-4AFF-9C46-BD7C0FC4853F}" srcOrd="0" destOrd="0" presId="urn:microsoft.com/office/officeart/2005/8/layout/radial2"/>
    <dgm:cxn modelId="{7B3244B0-A137-4BE8-8E46-8EE0099763E2}" srcId="{D66D7F1E-2575-4D3A-A84E-5AB65645FC9A}" destId="{D862DB81-041A-4571-BE3A-855411F71C05}" srcOrd="0" destOrd="0" parTransId="{FE994401-B9A4-44F9-A256-4BA1249AB549}" sibTransId="{CE0CC42A-B905-4373-99B0-5BBE117D0C9D}"/>
    <dgm:cxn modelId="{73CC9EB6-040F-4C39-975E-918BD6FB91C3}" type="presOf" srcId="{54992E5B-9CB5-4AE0-A843-ED4C39FFB18C}" destId="{79434441-752C-462F-89A4-C3A42EF28A11}" srcOrd="0" destOrd="0" presId="urn:microsoft.com/office/officeart/2005/8/layout/radial2"/>
    <dgm:cxn modelId="{299DC1B7-9EBE-4148-B4FB-6FECE5DA2A0F}" srcId="{D66D7F1E-2575-4D3A-A84E-5AB65645FC9A}" destId="{CF871014-37A2-4DC2-8F5E-534F12C7677A}" srcOrd="1" destOrd="0" parTransId="{54992E5B-9CB5-4AE0-A843-ED4C39FFB18C}" sibTransId="{2DA87C4D-867F-4DCE-878F-3C7BCE970A5A}"/>
    <dgm:cxn modelId="{5D99EEBA-FA6E-418A-9F07-816FC0F1AFF9}" srcId="{CF871014-37A2-4DC2-8F5E-534F12C7677A}" destId="{0FC1BF55-2B77-4479-B2D9-0C573E30868A}" srcOrd="0" destOrd="0" parTransId="{00B25890-677D-465A-84FA-68BC9FC242DD}" sibTransId="{DD4317E6-C4F2-418D-9292-17566B1239DF}"/>
    <dgm:cxn modelId="{CF3786BE-3B18-4415-9735-4CB7AFB692DD}" type="presOf" srcId="{0FC1BF55-2B77-4479-B2D9-0C573E30868A}" destId="{09FE3C8A-AF67-4386-917F-AF77E8F36407}" srcOrd="0" destOrd="0" presId="urn:microsoft.com/office/officeart/2005/8/layout/radial2"/>
    <dgm:cxn modelId="{E4CCEACB-07A6-4868-8904-7CF21CB81212}" srcId="{CF871014-37A2-4DC2-8F5E-534F12C7677A}" destId="{718D5091-A234-4F86-B173-EAEBAC85BF45}" srcOrd="3" destOrd="0" parTransId="{2E7CB0DD-CFAA-4635-979E-4E4BF70A44E6}" sibTransId="{2F727E8E-9701-45A4-8EB6-80FEBB0B0FD2}"/>
    <dgm:cxn modelId="{610873D2-4C7B-4C29-BBA6-6E8CA103473A}" type="presOf" srcId="{A6451B8B-DEB2-45DD-BB53-6F1D8967FB3B}" destId="{591DD91B-3304-44A8-84DF-08CB03054F8F}" srcOrd="0" destOrd="1" presId="urn:microsoft.com/office/officeart/2005/8/layout/radial2"/>
    <dgm:cxn modelId="{B9FEEDD4-76E9-4316-BDD8-DF4945F565F0}" srcId="{44C76B14-3C39-4ED0-A1E9-EF41A0E118C9}" destId="{4C871381-5084-43CD-A9E0-229DFD59290F}" srcOrd="0" destOrd="0" parTransId="{53648050-0993-4556-B9D5-1D40A2D507DE}" sibTransId="{3BA8C25C-DBFB-4102-B0A3-6ED0C75A2EB2}"/>
    <dgm:cxn modelId="{AA8393DA-F421-4AB7-82E1-887EE8F23206}" type="presOf" srcId="{80EFE567-99DE-433E-A6D2-A83C0FC8DA6C}" destId="{05A71404-AE56-4B05-8B13-11ABBE77E321}" srcOrd="0" destOrd="2" presId="urn:microsoft.com/office/officeart/2005/8/layout/radial2"/>
    <dgm:cxn modelId="{453969DE-7153-4B0A-BCCC-C0C47C749B0C}" srcId="{D862DB81-041A-4571-BE3A-855411F71C05}" destId="{6F956AF0-3CDE-463E-89A5-DFE824FC75FD}" srcOrd="0" destOrd="0" parTransId="{772993ED-DB3E-4772-B9B6-6320D1E09968}" sibTransId="{FC7E70F3-CF15-4C88-AFE1-0477254FF3BA}"/>
    <dgm:cxn modelId="{A362B1E8-722E-4C6D-9942-A339E426B453}" type="presParOf" srcId="{126FDC71-9391-451A-A0CD-BB567615EABA}" destId="{09D9A076-B8C2-4342-9E83-29B48E2F5FB9}" srcOrd="0" destOrd="0" presId="urn:microsoft.com/office/officeart/2005/8/layout/radial2"/>
    <dgm:cxn modelId="{C12BAC41-8100-4917-AB55-75E41FEB6E65}" type="presParOf" srcId="{09D9A076-B8C2-4342-9E83-29B48E2F5FB9}" destId="{F860698B-CCFF-4227-B08A-EE7BBEBE4173}" srcOrd="0" destOrd="0" presId="urn:microsoft.com/office/officeart/2005/8/layout/radial2"/>
    <dgm:cxn modelId="{D598C8CE-79E5-422A-BC17-84712B4C85B8}" type="presParOf" srcId="{F860698B-CCFF-4227-B08A-EE7BBEBE4173}" destId="{ADA02789-CE9D-467C-88AD-8D30D1E1FB9C}" srcOrd="0" destOrd="0" presId="urn:microsoft.com/office/officeart/2005/8/layout/radial2"/>
    <dgm:cxn modelId="{20A7247F-92FC-45AA-8DB2-FF9CD431D6CE}" type="presParOf" srcId="{F860698B-CCFF-4227-B08A-EE7BBEBE4173}" destId="{62EB9176-D964-4962-B46A-E3E595827615}" srcOrd="1" destOrd="0" presId="urn:microsoft.com/office/officeart/2005/8/layout/radial2"/>
    <dgm:cxn modelId="{96DAB3E8-58A4-4CD4-9E86-9AB687EA995D}" type="presParOf" srcId="{09D9A076-B8C2-4342-9E83-29B48E2F5FB9}" destId="{5AD4FB1E-E3E9-48F0-B9D8-870F188F2D3A}" srcOrd="1" destOrd="0" presId="urn:microsoft.com/office/officeart/2005/8/layout/radial2"/>
    <dgm:cxn modelId="{D8AA5C85-EA2D-442F-8BA8-0311E23E60B8}" type="presParOf" srcId="{09D9A076-B8C2-4342-9E83-29B48E2F5FB9}" destId="{5CCC86FE-498D-4628-82B7-B9B309B169BF}" srcOrd="2" destOrd="0" presId="urn:microsoft.com/office/officeart/2005/8/layout/radial2"/>
    <dgm:cxn modelId="{5E54F2C3-5929-4507-A6B7-97CC184190E0}" type="presParOf" srcId="{5CCC86FE-498D-4628-82B7-B9B309B169BF}" destId="{EF526BB1-B6D9-4E0B-ABFF-749BABF648FA}" srcOrd="0" destOrd="0" presId="urn:microsoft.com/office/officeart/2005/8/layout/radial2"/>
    <dgm:cxn modelId="{E2E0CB2E-F277-4D7B-B82F-B5C464A2C155}" type="presParOf" srcId="{5CCC86FE-498D-4628-82B7-B9B309B169BF}" destId="{05A71404-AE56-4B05-8B13-11ABBE77E321}" srcOrd="1" destOrd="0" presId="urn:microsoft.com/office/officeart/2005/8/layout/radial2"/>
    <dgm:cxn modelId="{74F24468-282C-455A-B8C8-147183D2DDD8}" type="presParOf" srcId="{09D9A076-B8C2-4342-9E83-29B48E2F5FB9}" destId="{79434441-752C-462F-89A4-C3A42EF28A11}" srcOrd="3" destOrd="0" presId="urn:microsoft.com/office/officeart/2005/8/layout/radial2"/>
    <dgm:cxn modelId="{4B9BB74A-A9F6-4B52-AB6E-B0EAC3D6CB82}" type="presParOf" srcId="{09D9A076-B8C2-4342-9E83-29B48E2F5FB9}" destId="{39B88539-DCB1-4EB7-A7CD-AEE7FDBBAEFF}" srcOrd="4" destOrd="0" presId="urn:microsoft.com/office/officeart/2005/8/layout/radial2"/>
    <dgm:cxn modelId="{50A16513-89A7-4015-A6F5-C08F6B9E4D35}" type="presParOf" srcId="{39B88539-DCB1-4EB7-A7CD-AEE7FDBBAEFF}" destId="{2E439BBB-51BB-4AFF-9C46-BD7C0FC4853F}" srcOrd="0" destOrd="0" presId="urn:microsoft.com/office/officeart/2005/8/layout/radial2"/>
    <dgm:cxn modelId="{1B4D7F39-3F80-4DD8-80C4-6DA2AD733694}" type="presParOf" srcId="{39B88539-DCB1-4EB7-A7CD-AEE7FDBBAEFF}" destId="{09FE3C8A-AF67-4386-917F-AF77E8F36407}" srcOrd="1" destOrd="0" presId="urn:microsoft.com/office/officeart/2005/8/layout/radial2"/>
    <dgm:cxn modelId="{B6D174DE-D9FA-43BD-9409-3E436A5BA1AB}" type="presParOf" srcId="{09D9A076-B8C2-4342-9E83-29B48E2F5FB9}" destId="{6D8E0F7E-A2F0-40B9-AEA2-89245DD05460}" srcOrd="5" destOrd="0" presId="urn:microsoft.com/office/officeart/2005/8/layout/radial2"/>
    <dgm:cxn modelId="{AD494041-D7D8-41BA-BA44-EB859C129A5F}" type="presParOf" srcId="{09D9A076-B8C2-4342-9E83-29B48E2F5FB9}" destId="{66597E6D-1EC4-4CA3-B94F-EDCF880E5469}" srcOrd="6" destOrd="0" presId="urn:microsoft.com/office/officeart/2005/8/layout/radial2"/>
    <dgm:cxn modelId="{86A01BC1-E919-4D8E-8C86-DC64F59E1908}" type="presParOf" srcId="{66597E6D-1EC4-4CA3-B94F-EDCF880E5469}" destId="{71EDCDE6-64C3-4779-BFCD-2DE01E433B28}" srcOrd="0" destOrd="0" presId="urn:microsoft.com/office/officeart/2005/8/layout/radial2"/>
    <dgm:cxn modelId="{23D0097B-874C-4502-B190-A5EA66903787}" type="presParOf" srcId="{66597E6D-1EC4-4CA3-B94F-EDCF880E5469}" destId="{591DD91B-3304-44A8-84DF-08CB03054F8F}"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0F7E-A2F0-40B9-AEA2-89245DD05460}">
      <dsp:nvSpPr>
        <dsp:cNvPr id="0" name=""/>
        <dsp:cNvSpPr/>
      </dsp:nvSpPr>
      <dsp:spPr>
        <a:xfrm rot="2028563">
          <a:off x="4684964" y="5385623"/>
          <a:ext cx="1944839" cy="49306"/>
        </a:xfrm>
        <a:custGeom>
          <a:avLst/>
          <a:gdLst/>
          <a:ahLst/>
          <a:cxnLst/>
          <a:rect l="0" t="0" r="0" b="0"/>
          <a:pathLst>
            <a:path>
              <a:moveTo>
                <a:pt x="0" y="24653"/>
              </a:moveTo>
              <a:lnTo>
                <a:pt x="1944839" y="24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34441-752C-462F-89A4-C3A42EF28A11}">
      <dsp:nvSpPr>
        <dsp:cNvPr id="0" name=""/>
        <dsp:cNvSpPr/>
      </dsp:nvSpPr>
      <dsp:spPr>
        <a:xfrm rot="89438">
          <a:off x="4849060" y="4020163"/>
          <a:ext cx="2050408" cy="49306"/>
        </a:xfrm>
        <a:custGeom>
          <a:avLst/>
          <a:gdLst/>
          <a:ahLst/>
          <a:cxnLst/>
          <a:rect l="0" t="0" r="0" b="0"/>
          <a:pathLst>
            <a:path>
              <a:moveTo>
                <a:pt x="0" y="24653"/>
              </a:moveTo>
              <a:lnTo>
                <a:pt x="2050408" y="24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4FB1E-E3E9-48F0-B9D8-870F188F2D3A}">
      <dsp:nvSpPr>
        <dsp:cNvPr id="0" name=""/>
        <dsp:cNvSpPr/>
      </dsp:nvSpPr>
      <dsp:spPr>
        <a:xfrm rot="19037837">
          <a:off x="4691576" y="2335131"/>
          <a:ext cx="1190646" cy="49306"/>
        </a:xfrm>
        <a:custGeom>
          <a:avLst/>
          <a:gdLst/>
          <a:ahLst/>
          <a:cxnLst/>
          <a:rect l="0" t="0" r="0" b="0"/>
          <a:pathLst>
            <a:path>
              <a:moveTo>
                <a:pt x="0" y="24653"/>
              </a:moveTo>
              <a:lnTo>
                <a:pt x="1190646" y="24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EB9176-D964-4962-B46A-E3E595827615}">
      <dsp:nvSpPr>
        <dsp:cNvPr id="0" name=""/>
        <dsp:cNvSpPr/>
      </dsp:nvSpPr>
      <dsp:spPr>
        <a:xfrm>
          <a:off x="1495354" y="2096125"/>
          <a:ext cx="3777724" cy="377772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26BB1-B6D9-4E0B-ABFF-749BABF648FA}">
      <dsp:nvSpPr>
        <dsp:cNvPr id="0" name=""/>
        <dsp:cNvSpPr/>
      </dsp:nvSpPr>
      <dsp:spPr>
        <a:xfrm>
          <a:off x="5423930" y="54113"/>
          <a:ext cx="2266634" cy="2266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Makes content more accessible / flexible</a:t>
          </a:r>
        </a:p>
      </dsp:txBody>
      <dsp:txXfrm>
        <a:off x="5755871" y="386054"/>
        <a:ext cx="1602752" cy="1602752"/>
      </dsp:txXfrm>
    </dsp:sp>
    <dsp:sp modelId="{05A71404-AE56-4B05-8B13-11ABBE77E321}">
      <dsp:nvSpPr>
        <dsp:cNvPr id="0" name=""/>
        <dsp:cNvSpPr/>
      </dsp:nvSpPr>
      <dsp:spPr>
        <a:xfrm>
          <a:off x="7917228" y="54113"/>
          <a:ext cx="3399951" cy="226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r>
            <a:rPr lang="en-IE" sz="3000" kern="1200" dirty="0"/>
            <a:t>Text-to-Speech software</a:t>
          </a:r>
        </a:p>
        <a:p>
          <a:pPr marL="285750" lvl="1" indent="-285750" algn="l" defTabSz="1333500">
            <a:lnSpc>
              <a:spcPct val="90000"/>
            </a:lnSpc>
            <a:spcBef>
              <a:spcPct val="0"/>
            </a:spcBef>
            <a:spcAft>
              <a:spcPct val="15000"/>
            </a:spcAft>
            <a:buChar char="•"/>
          </a:pPr>
          <a:r>
            <a:rPr lang="en-IE" sz="3000" kern="1200" dirty="0"/>
            <a:t>Screen-masking and filters</a:t>
          </a:r>
        </a:p>
        <a:p>
          <a:pPr marL="285750" lvl="1" indent="-285750" algn="l" defTabSz="1333500">
            <a:lnSpc>
              <a:spcPct val="90000"/>
            </a:lnSpc>
            <a:spcBef>
              <a:spcPct val="0"/>
            </a:spcBef>
            <a:spcAft>
              <a:spcPct val="15000"/>
            </a:spcAft>
            <a:buChar char="•"/>
          </a:pPr>
          <a:r>
            <a:rPr lang="en-IE" sz="3000" kern="1200" dirty="0"/>
            <a:t>Captioning</a:t>
          </a:r>
        </a:p>
      </dsp:txBody>
      <dsp:txXfrm>
        <a:off x="7917228" y="54113"/>
        <a:ext cx="3399951" cy="2266634"/>
      </dsp:txXfrm>
    </dsp:sp>
    <dsp:sp modelId="{2E439BBB-51BB-4AFF-9C46-BD7C0FC4853F}">
      <dsp:nvSpPr>
        <dsp:cNvPr id="0" name=""/>
        <dsp:cNvSpPr/>
      </dsp:nvSpPr>
      <dsp:spPr>
        <a:xfrm>
          <a:off x="6898666" y="2966452"/>
          <a:ext cx="2404649" cy="2272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IE" sz="2400" kern="1200" dirty="0"/>
            <a:t>Facilitates participation</a:t>
          </a:r>
        </a:p>
      </dsp:txBody>
      <dsp:txXfrm>
        <a:off x="7250819" y="3299269"/>
        <a:ext cx="1700343" cy="1606984"/>
      </dsp:txXfrm>
    </dsp:sp>
    <dsp:sp modelId="{09FE3C8A-AF67-4386-917F-AF77E8F36407}">
      <dsp:nvSpPr>
        <dsp:cNvPr id="0" name=""/>
        <dsp:cNvSpPr/>
      </dsp:nvSpPr>
      <dsp:spPr>
        <a:xfrm>
          <a:off x="9357460" y="2966452"/>
          <a:ext cx="3606974" cy="227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r>
            <a:rPr lang="en-IE" sz="3000" kern="1200" dirty="0"/>
            <a:t>Dictation software</a:t>
          </a:r>
        </a:p>
        <a:p>
          <a:pPr marL="285750" lvl="1" indent="-285750" algn="l" defTabSz="1333500">
            <a:lnSpc>
              <a:spcPct val="90000"/>
            </a:lnSpc>
            <a:spcBef>
              <a:spcPct val="0"/>
            </a:spcBef>
            <a:spcAft>
              <a:spcPct val="15000"/>
            </a:spcAft>
            <a:buChar char="•"/>
          </a:pPr>
          <a:r>
            <a:rPr lang="en-IE" sz="3000" kern="1200" dirty="0"/>
            <a:t>Screen-readers</a:t>
          </a:r>
        </a:p>
        <a:p>
          <a:pPr marL="285750" lvl="1" indent="-285750" algn="l" defTabSz="1333500">
            <a:lnSpc>
              <a:spcPct val="90000"/>
            </a:lnSpc>
            <a:spcBef>
              <a:spcPct val="0"/>
            </a:spcBef>
            <a:spcAft>
              <a:spcPct val="15000"/>
            </a:spcAft>
            <a:buChar char="•"/>
          </a:pPr>
          <a:r>
            <a:rPr lang="en-IE" sz="3000" kern="1200" dirty="0"/>
            <a:t>Radio aids</a:t>
          </a:r>
        </a:p>
        <a:p>
          <a:pPr marL="285750" lvl="1" indent="-285750" algn="l" defTabSz="1333500">
            <a:lnSpc>
              <a:spcPct val="90000"/>
            </a:lnSpc>
            <a:spcBef>
              <a:spcPct val="0"/>
            </a:spcBef>
            <a:spcAft>
              <a:spcPct val="15000"/>
            </a:spcAft>
            <a:buChar char="•"/>
          </a:pPr>
          <a:r>
            <a:rPr lang="en-IE" sz="3000" kern="1200" dirty="0"/>
            <a:t>Digital magnifiers</a:t>
          </a:r>
        </a:p>
      </dsp:txBody>
      <dsp:txXfrm>
        <a:off x="9357460" y="2966452"/>
        <a:ext cx="3606974" cy="2272618"/>
      </dsp:txXfrm>
    </dsp:sp>
    <dsp:sp modelId="{71EDCDE6-64C3-4779-BFCD-2DE01E433B28}">
      <dsp:nvSpPr>
        <dsp:cNvPr id="0" name=""/>
        <dsp:cNvSpPr/>
      </dsp:nvSpPr>
      <dsp:spPr>
        <a:xfrm>
          <a:off x="6224437" y="5546072"/>
          <a:ext cx="2349321" cy="2061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Promotes</a:t>
          </a:r>
        </a:p>
        <a:p>
          <a:pPr marL="0" lvl="0" indent="0" algn="ctr" defTabSz="1066800">
            <a:lnSpc>
              <a:spcPct val="90000"/>
            </a:lnSpc>
            <a:spcBef>
              <a:spcPct val="0"/>
            </a:spcBef>
            <a:spcAft>
              <a:spcPct val="35000"/>
            </a:spcAft>
            <a:buNone/>
          </a:pPr>
          <a:r>
            <a:rPr lang="en-IE" sz="2400" kern="1200" dirty="0"/>
            <a:t>autonomy</a:t>
          </a:r>
        </a:p>
      </dsp:txBody>
      <dsp:txXfrm>
        <a:off x="6568487" y="5847926"/>
        <a:ext cx="1661221" cy="1457478"/>
      </dsp:txXfrm>
    </dsp:sp>
    <dsp:sp modelId="{591DD91B-3304-44A8-84DF-08CB03054F8F}">
      <dsp:nvSpPr>
        <dsp:cNvPr id="0" name=""/>
        <dsp:cNvSpPr/>
      </dsp:nvSpPr>
      <dsp:spPr>
        <a:xfrm>
          <a:off x="8697063" y="5546072"/>
          <a:ext cx="3523981" cy="20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r>
            <a:rPr lang="en-IE" sz="3000" kern="1200" dirty="0"/>
            <a:t>Note-taking software</a:t>
          </a:r>
        </a:p>
        <a:p>
          <a:pPr marL="285750" lvl="1" indent="-285750" algn="l" defTabSz="1333500">
            <a:lnSpc>
              <a:spcPct val="90000"/>
            </a:lnSpc>
            <a:spcBef>
              <a:spcPct val="0"/>
            </a:spcBef>
            <a:spcAft>
              <a:spcPct val="15000"/>
            </a:spcAft>
            <a:buChar char="•"/>
          </a:pPr>
          <a:r>
            <a:rPr lang="en-IE" sz="3000" kern="1200" dirty="0"/>
            <a:t>Proof-reading software</a:t>
          </a:r>
        </a:p>
      </dsp:txBody>
      <dsp:txXfrm>
        <a:off x="8697063" y="5546072"/>
        <a:ext cx="3523981" cy="206118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70F7A-7EB1-402B-A2DF-0612C0C6E4E1}" type="datetimeFigureOut">
              <a:rPr lang="en-IE" smtClean="0"/>
              <a:t>08/12/2023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CF4D8-27A5-49FF-A3F9-4A634708B83D}" type="slidenum">
              <a:rPr lang="en-IE" smtClean="0"/>
              <a:t>‹#›</a:t>
            </a:fld>
            <a:endParaRPr lang="en-IE"/>
          </a:p>
        </p:txBody>
      </p:sp>
    </p:spTree>
    <p:extLst>
      <p:ext uri="{BB962C8B-B14F-4D97-AF65-F5344CB8AC3E}">
        <p14:creationId xmlns:p14="http://schemas.microsoft.com/office/powerpoint/2010/main" val="255739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dcasts.apple.com/ie/podcast/the-blind-spot/id161844840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pen.spotify.com/show/6u4nVtp0UgxdvrA6yIIUwI?si=c4fb576400aa4c2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edi@ucd.i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cd.ie/all/aboutus/campusaccessibilit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tina.lowe@ucd.i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tom.costelloe@ucd.i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edi@ucd.i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eimear.burkley@ucd.i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1</a:t>
            </a:fld>
            <a:endParaRPr lang="en-IE"/>
          </a:p>
        </p:txBody>
      </p:sp>
    </p:spTree>
    <p:extLst>
      <p:ext uri="{BB962C8B-B14F-4D97-AF65-F5344CB8AC3E}">
        <p14:creationId xmlns:p14="http://schemas.microsoft.com/office/powerpoint/2010/main" val="81525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i="0" dirty="0">
                <a:effectLst/>
                <a:latin typeface="Arial" panose="020B0604020202020204" pitchFamily="34" charset="0"/>
                <a:cs typeface="Arial" panose="020B0604020202020204" pitchFamily="34" charset="0"/>
              </a:rPr>
              <a:t>15 episodes</a:t>
            </a:r>
          </a:p>
          <a:p>
            <a:pPr algn="l"/>
            <a:endParaRPr lang="en-US" sz="1400" i="0" dirty="0">
              <a:effectLst/>
              <a:latin typeface="Arial" panose="020B0604020202020204" pitchFamily="34" charset="0"/>
              <a:cs typeface="Arial" panose="020B0604020202020204" pitchFamily="34" charset="0"/>
            </a:endParaRPr>
          </a:p>
          <a:p>
            <a:pPr algn="l" rtl="0"/>
            <a:r>
              <a:rPr lang="en-US" sz="1200" b="1" i="0" dirty="0">
                <a:solidFill>
                  <a:srgbClr val="1D1D1F"/>
                </a:solidFill>
                <a:effectLst/>
                <a:latin typeface="SF Pro Text"/>
              </a:rPr>
              <a:t>Get the lowdown on equality and access, on accessible-first designs, and discover how good design benefits everyone. Thinking about 'inclusion first' opens the world. </a:t>
            </a:r>
          </a:p>
          <a:p>
            <a:pPr algn="l" rtl="0"/>
            <a:endParaRPr lang="en-US" sz="1200" dirty="0">
              <a:solidFill>
                <a:srgbClr val="1D1D1F"/>
              </a:solidFill>
              <a:latin typeface="SF Pro Text"/>
            </a:endParaRPr>
          </a:p>
          <a:p>
            <a:pPr algn="l" rtl="0"/>
            <a:r>
              <a:rPr lang="en-US" sz="1200" b="0" i="0" dirty="0">
                <a:solidFill>
                  <a:srgbClr val="1D1D1F"/>
                </a:solidFill>
                <a:effectLst/>
                <a:latin typeface="SF Pro Text"/>
              </a:rPr>
              <a:t>Great designs, amazing technologies and good policies improve the lives of everyone, in communities, places, spaces, landscapes, buildings, technologies and more. This podcast focuses on real people facing real challenges that can and will be fixed.</a:t>
            </a:r>
          </a:p>
          <a:p>
            <a:pPr algn="l"/>
            <a:r>
              <a:rPr lang="en-US" b="0" i="0" dirty="0">
                <a:solidFill>
                  <a:srgbClr val="222222"/>
                </a:solidFill>
                <a:effectLst/>
                <a:latin typeface="Arial" panose="020B0604020202020204" pitchFamily="34" charset="0"/>
              </a:rPr>
              <a:t>Links below via Apple Podcast player and Spotify</a:t>
            </a:r>
          </a:p>
          <a:p>
            <a:pPr algn="l"/>
            <a:r>
              <a:rPr lang="en-US" b="0" i="0" dirty="0">
                <a:solidFill>
                  <a:srgbClr val="222222"/>
                </a:solidFill>
                <a:effectLst/>
                <a:latin typeface="Arial" panose="020B0604020202020204" pitchFamily="34" charset="0"/>
              </a:rPr>
              <a:t> </a:t>
            </a:r>
          </a:p>
          <a:p>
            <a:pPr algn="l"/>
            <a:r>
              <a:rPr lang="en-US" b="0" i="0" dirty="0">
                <a:solidFill>
                  <a:srgbClr val="1155CC"/>
                </a:solidFill>
                <a:effectLst/>
                <a:latin typeface="Arial" panose="020B0604020202020204" pitchFamily="34" charset="0"/>
                <a:hlinkClick r:id="rId3"/>
              </a:rPr>
              <a:t>https://podcasts.apple.com/ie/podcast/the-blind-spot/id1618448409</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 </a:t>
            </a:r>
          </a:p>
          <a:p>
            <a:pPr algn="l"/>
            <a:r>
              <a:rPr lang="en-US" b="0" i="0" dirty="0">
                <a:solidFill>
                  <a:srgbClr val="1155CC"/>
                </a:solidFill>
                <a:effectLst/>
                <a:latin typeface="Arial" panose="020B0604020202020204" pitchFamily="34" charset="0"/>
                <a:hlinkClick r:id="rId4"/>
              </a:rPr>
              <a:t>https://open.spotify.com/show/6u4nVtp0UgxdvrA6yIIUwI?si=c4fb576400aa4c</a:t>
            </a:r>
            <a:endParaRPr lang="en-US" b="0" i="0" dirty="0">
              <a:solidFill>
                <a:srgbClr val="222222"/>
              </a:solidFill>
              <a:effectLst/>
              <a:latin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10</a:t>
            </a:fld>
            <a:endParaRPr lang="en-IE"/>
          </a:p>
        </p:txBody>
      </p:sp>
    </p:spTree>
    <p:extLst>
      <p:ext uri="{BB962C8B-B14F-4D97-AF65-F5344CB8AC3E}">
        <p14:creationId xmlns:p14="http://schemas.microsoft.com/office/powerpoint/2010/main" val="1318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9600" dirty="0">
                <a:latin typeface="Arial" panose="020B0604020202020204" pitchFamily="34" charset="0"/>
                <a:cs typeface="Arial" panose="020B0604020202020204" pitchFamily="34" charset="0"/>
              </a:rPr>
              <a:t>What’s Your Nutshell?</a:t>
            </a:r>
          </a:p>
          <a:p>
            <a:r>
              <a:rPr lang="en-IE" sz="1200" b="1" dirty="0"/>
              <a:t>Share your nutshell  </a:t>
            </a:r>
            <a:r>
              <a:rPr lang="en-IE" sz="1200" b="1" dirty="0">
                <a:hlinkClick r:id="rId3"/>
              </a:rPr>
              <a:t>edi@ucd.ie</a:t>
            </a:r>
            <a:endParaRPr lang="en-IE" sz="1200" b="1" dirty="0"/>
          </a:p>
          <a:p>
            <a:r>
              <a:rPr lang="en-IE" sz="1200" b="1" dirty="0"/>
              <a:t>Join the cluster </a:t>
            </a:r>
            <a:r>
              <a:rPr lang="en-IE" sz="1200" b="1" dirty="0">
                <a:sym typeface="Wingdings" panose="05000000000000000000" pitchFamily="2" charset="2"/>
              </a:rPr>
              <a:t></a:t>
            </a:r>
            <a:r>
              <a:rPr lang="en-IE" sz="1200" b="1" dirty="0"/>
              <a:t> </a:t>
            </a:r>
          </a:p>
          <a:p>
            <a:r>
              <a:rPr lang="en-IE" sz="1000" b="1" dirty="0"/>
              <a:t>(Instructions and templates on slide 14 and 15)</a:t>
            </a:r>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11</a:t>
            </a:fld>
            <a:endParaRPr lang="en-IE"/>
          </a:p>
        </p:txBody>
      </p:sp>
    </p:spTree>
    <p:extLst>
      <p:ext uri="{BB962C8B-B14F-4D97-AF65-F5344CB8AC3E}">
        <p14:creationId xmlns:p14="http://schemas.microsoft.com/office/powerpoint/2010/main" val="368063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Thank you and Photos of the event</a:t>
            </a:r>
          </a:p>
        </p:txBody>
      </p:sp>
      <p:sp>
        <p:nvSpPr>
          <p:cNvPr id="4" name="Slide Number Placeholder 3"/>
          <p:cNvSpPr>
            <a:spLocks noGrp="1"/>
          </p:cNvSpPr>
          <p:nvPr>
            <p:ph type="sldNum" sz="quarter" idx="5"/>
          </p:nvPr>
        </p:nvSpPr>
        <p:spPr/>
        <p:txBody>
          <a:bodyPr/>
          <a:lstStyle/>
          <a:p>
            <a:fld id="{BB1CF4D8-27A5-49FF-A3F9-4A634708B83D}" type="slidenum">
              <a:rPr lang="en-IE" smtClean="0"/>
              <a:t>12</a:t>
            </a:fld>
            <a:endParaRPr lang="en-IE"/>
          </a:p>
        </p:txBody>
      </p:sp>
    </p:spTree>
    <p:extLst>
      <p:ext uri="{BB962C8B-B14F-4D97-AF65-F5344CB8AC3E}">
        <p14:creationId xmlns:p14="http://schemas.microsoft.com/office/powerpoint/2010/main" val="328295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Photos </a:t>
            </a:r>
            <a:r>
              <a:rPr lang="en-IE" dirty="0"/>
              <a:t>of the event</a:t>
            </a:r>
          </a:p>
        </p:txBody>
      </p:sp>
      <p:sp>
        <p:nvSpPr>
          <p:cNvPr id="4" name="Slide Number Placeholder 3"/>
          <p:cNvSpPr>
            <a:spLocks noGrp="1"/>
          </p:cNvSpPr>
          <p:nvPr>
            <p:ph type="sldNum" sz="quarter" idx="5"/>
          </p:nvPr>
        </p:nvSpPr>
        <p:spPr/>
        <p:txBody>
          <a:bodyPr/>
          <a:lstStyle/>
          <a:p>
            <a:fld id="{BB1CF4D8-27A5-49FF-A3F9-4A634708B83D}" type="slidenum">
              <a:rPr lang="en-IE" smtClean="0"/>
              <a:t>13</a:t>
            </a:fld>
            <a:endParaRPr lang="en-IE"/>
          </a:p>
        </p:txBody>
      </p:sp>
    </p:spTree>
    <p:extLst>
      <p:ext uri="{BB962C8B-B14F-4D97-AF65-F5344CB8AC3E}">
        <p14:creationId xmlns:p14="http://schemas.microsoft.com/office/powerpoint/2010/main" val="206233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3200" dirty="0"/>
              <a:t>Nutshell instructions: Share a project, initiative, research or support </a:t>
            </a:r>
          </a:p>
          <a:p>
            <a:r>
              <a:rPr lang="en-IE" sz="3200" dirty="0"/>
              <a:t>you are working on in UCD related to disability, neurodiversity inclusion and accessibility.</a:t>
            </a:r>
          </a:p>
          <a:p>
            <a:endParaRPr lang="en-IE" sz="1200" dirty="0"/>
          </a:p>
          <a:p>
            <a:pPr marL="857250" indent="-857250">
              <a:buFont typeface="Arial" panose="020B0604020202020204" pitchFamily="34" charset="0"/>
              <a:buChar char="•"/>
            </a:pPr>
            <a:r>
              <a:rPr lang="en-IE" sz="1200" dirty="0">
                <a:latin typeface="Arial" panose="020B0604020202020204" pitchFamily="34" charset="0"/>
                <a:cs typeface="Arial" panose="020B0604020202020204" pitchFamily="34" charset="0"/>
              </a:rPr>
              <a:t>Record a 60 sec video. You can use the next slide as a background if you wish. You can find examples of recording on the UCD EDI IDPD webpage.</a:t>
            </a:r>
          </a:p>
          <a:p>
            <a:endParaRPr lang="en-IE" sz="12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en-IE" sz="1200" dirty="0">
                <a:latin typeface="Arial" panose="020B0604020202020204" pitchFamily="34" charset="0"/>
                <a:cs typeface="Arial" panose="020B0604020202020204" pitchFamily="34" charset="0"/>
              </a:rPr>
              <a:t>Create a </a:t>
            </a:r>
            <a:r>
              <a:rPr lang="en-IE" sz="1200" dirty="0" err="1">
                <a:latin typeface="Arial" panose="020B0604020202020204" pitchFamily="34" charset="0"/>
                <a:cs typeface="Arial" panose="020B0604020202020204" pitchFamily="34" charset="0"/>
              </a:rPr>
              <a:t>powerpoint</a:t>
            </a:r>
            <a:r>
              <a:rPr lang="en-IE" sz="1200" dirty="0">
                <a:latin typeface="Arial" panose="020B0604020202020204" pitchFamily="34" charset="0"/>
                <a:cs typeface="Arial" panose="020B0604020202020204" pitchFamily="34" charset="0"/>
              </a:rPr>
              <a:t> slide using the templates on the next slides. </a:t>
            </a:r>
          </a:p>
          <a:p>
            <a:pPr marL="857250" indent="-857250">
              <a:buFont typeface="Arial" panose="020B0604020202020204" pitchFamily="34" charset="0"/>
              <a:buChar char="•"/>
            </a:pPr>
            <a:endParaRPr lang="en-IE" sz="1200" dirty="0">
              <a:latin typeface="Arial" panose="020B06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14</a:t>
            </a:fld>
            <a:endParaRPr lang="en-IE"/>
          </a:p>
        </p:txBody>
      </p:sp>
    </p:spTree>
    <p:extLst>
      <p:ext uri="{BB962C8B-B14F-4D97-AF65-F5344CB8AC3E}">
        <p14:creationId xmlns:p14="http://schemas.microsoft.com/office/powerpoint/2010/main" val="3099071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Nutshell template</a:t>
            </a:r>
          </a:p>
        </p:txBody>
      </p:sp>
      <p:sp>
        <p:nvSpPr>
          <p:cNvPr id="4" name="Slide Number Placeholder 3"/>
          <p:cNvSpPr>
            <a:spLocks noGrp="1"/>
          </p:cNvSpPr>
          <p:nvPr>
            <p:ph type="sldNum" sz="quarter" idx="5"/>
          </p:nvPr>
        </p:nvSpPr>
        <p:spPr/>
        <p:txBody>
          <a:bodyPr/>
          <a:lstStyle/>
          <a:p>
            <a:fld id="{BB1CF4D8-27A5-49FF-A3F9-4A634708B83D}" type="slidenum">
              <a:rPr lang="en-IE" smtClean="0"/>
              <a:t>15</a:t>
            </a:fld>
            <a:endParaRPr lang="en-IE"/>
          </a:p>
        </p:txBody>
      </p:sp>
    </p:spTree>
    <p:extLst>
      <p:ext uri="{BB962C8B-B14F-4D97-AF65-F5344CB8AC3E}">
        <p14:creationId xmlns:p14="http://schemas.microsoft.com/office/powerpoint/2010/main" val="55156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Text from slide:</a:t>
            </a:r>
          </a:p>
          <a:p>
            <a:pPr>
              <a:lnSpc>
                <a:spcPts val="10920"/>
              </a:lnSpc>
            </a:pPr>
            <a:r>
              <a:rPr lang="en-US" sz="2000" dirty="0">
                <a:solidFill>
                  <a:srgbClr val="000000"/>
                </a:solidFill>
                <a:latin typeface="Arial Bold"/>
              </a:rPr>
              <a:t>In a nutshell......Disability Inclusion in UCD</a:t>
            </a:r>
          </a:p>
          <a:p>
            <a:pPr marL="857250" indent="-857250">
              <a:lnSpc>
                <a:spcPts val="10920"/>
              </a:lnSpc>
              <a:buFont typeface="Arial" panose="020B0604020202020204" pitchFamily="34" charset="0"/>
              <a:buChar char="•"/>
            </a:pPr>
            <a:r>
              <a:rPr lang="en-US" sz="1200" dirty="0">
                <a:solidFill>
                  <a:srgbClr val="000000"/>
                </a:solidFill>
                <a:latin typeface="Arial Bold"/>
              </a:rPr>
              <a:t>“Baking In” the Concept – what do we mean?</a:t>
            </a:r>
          </a:p>
          <a:p>
            <a:pPr marL="857250" indent="-857250">
              <a:lnSpc>
                <a:spcPts val="10920"/>
              </a:lnSpc>
              <a:buFont typeface="Arial" panose="020B0604020202020204" pitchFamily="34" charset="0"/>
              <a:buChar char="•"/>
            </a:pPr>
            <a:r>
              <a:rPr lang="en-US" sz="1200" dirty="0">
                <a:solidFill>
                  <a:srgbClr val="000000"/>
                </a:solidFill>
                <a:latin typeface="Arial Bold"/>
              </a:rPr>
              <a:t>From A Code of Practice to a Policy – why does it matter?</a:t>
            </a:r>
          </a:p>
          <a:p>
            <a:pPr marL="857250" indent="-857250">
              <a:lnSpc>
                <a:spcPts val="10920"/>
              </a:lnSpc>
              <a:buFont typeface="Arial" panose="020B0604020202020204" pitchFamily="34" charset="0"/>
              <a:buChar char="•"/>
            </a:pPr>
            <a:r>
              <a:rPr lang="en-US" sz="1200" dirty="0">
                <a:solidFill>
                  <a:srgbClr val="000000"/>
                </a:solidFill>
                <a:latin typeface="Arial Bold"/>
              </a:rPr>
              <a:t>Highlighting Achievements and Showcasing Events (recent and upcoming)</a:t>
            </a:r>
          </a:p>
          <a:p>
            <a:pPr marL="857250" indent="-857250">
              <a:lnSpc>
                <a:spcPts val="10920"/>
              </a:lnSpc>
              <a:buFont typeface="Arial" panose="020B0604020202020204" pitchFamily="34" charset="0"/>
              <a:buChar char="•"/>
            </a:pPr>
            <a:r>
              <a:rPr lang="en-US" sz="1200" dirty="0">
                <a:solidFill>
                  <a:srgbClr val="000000"/>
                </a:solidFill>
                <a:latin typeface="Arial Bold"/>
              </a:rPr>
              <a:t>Building our Networks and Alliances</a:t>
            </a: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2</a:t>
            </a:fld>
            <a:endParaRPr lang="en-IE"/>
          </a:p>
        </p:txBody>
      </p:sp>
    </p:spTree>
    <p:extLst>
      <p:ext uri="{BB962C8B-B14F-4D97-AF65-F5344CB8AC3E}">
        <p14:creationId xmlns:p14="http://schemas.microsoft.com/office/powerpoint/2010/main" val="9814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3F3151"/>
                </a:solidFill>
                <a:effectLst/>
                <a:latin typeface="Calibri" panose="020F0502020204030204" pitchFamily="34" charset="0"/>
              </a:rPr>
              <a:t>Test from slide: </a:t>
            </a:r>
          </a:p>
          <a:p>
            <a:r>
              <a:rPr lang="en-IE" sz="1200" u="sng" dirty="0"/>
              <a:t>AT for Everyone:</a:t>
            </a:r>
          </a:p>
          <a:p>
            <a:pPr marL="342900" indent="-342900">
              <a:buFont typeface="Arial" panose="020B0604020202020204" pitchFamily="34" charset="0"/>
              <a:buChar char="•"/>
            </a:pPr>
            <a:r>
              <a:rPr lang="en-IE" sz="1200" dirty="0" err="1"/>
              <a:t>SensusAccess</a:t>
            </a:r>
            <a:r>
              <a:rPr lang="en-IE" sz="1200" dirty="0"/>
              <a:t> file conversion.</a:t>
            </a:r>
          </a:p>
          <a:p>
            <a:pPr marL="342900" indent="-342900">
              <a:buFont typeface="Arial" panose="020B0604020202020204" pitchFamily="34" charset="0"/>
              <a:buChar char="•"/>
            </a:pPr>
            <a:r>
              <a:rPr lang="en-IE" sz="1200" dirty="0"/>
              <a:t>Ally for Brightspace.</a:t>
            </a:r>
          </a:p>
          <a:p>
            <a:pPr marL="342900" indent="-342900">
              <a:buFont typeface="Arial" panose="020B0604020202020204" pitchFamily="34" charset="0"/>
              <a:buChar char="•"/>
            </a:pPr>
            <a:r>
              <a:rPr lang="en-IE" sz="1200" dirty="0"/>
              <a:t>Office Suite – Immersive reader, Dictation.</a:t>
            </a:r>
          </a:p>
          <a:p>
            <a:pPr marL="342900" indent="-342900">
              <a:buFont typeface="Arial" panose="020B0604020202020204" pitchFamily="34" charset="0"/>
              <a:buChar char="•"/>
            </a:pPr>
            <a:r>
              <a:rPr lang="en-IE" sz="1200" dirty="0"/>
              <a:t>Edge and Chrome browser – read aloud.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3F315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3F3151"/>
                </a:solidFill>
                <a:effectLst/>
                <a:latin typeface="Calibri" panose="020F0502020204030204" pitchFamily="34" charset="0"/>
              </a:rPr>
              <a:t>Accessible/flexible content </a:t>
            </a:r>
          </a:p>
          <a:p>
            <a:pPr lvl="0"/>
            <a:r>
              <a:rPr lang="en-IE" dirty="0"/>
              <a:t>Text-to-Speech software</a:t>
            </a:r>
          </a:p>
          <a:p>
            <a:pPr lvl="0"/>
            <a:r>
              <a:rPr lang="en-IE" dirty="0"/>
              <a:t>Screen-masking and filters</a:t>
            </a:r>
          </a:p>
          <a:p>
            <a:pPr lvl="0"/>
            <a:r>
              <a:rPr lang="en-IE" dirty="0"/>
              <a:t>Captioning</a:t>
            </a:r>
          </a:p>
          <a:p>
            <a:pPr lvl="0"/>
            <a:endParaRPr lang="en-IE" dirty="0"/>
          </a:p>
          <a:p>
            <a:pPr lvl="0"/>
            <a:r>
              <a:rPr lang="en-IE" dirty="0"/>
              <a:t>Facilitates participation</a:t>
            </a:r>
          </a:p>
          <a:p>
            <a:pPr marL="171450" lvl="0" indent="-171450">
              <a:buFont typeface="Arial" panose="020B0604020202020204" pitchFamily="34" charset="0"/>
              <a:buChar char="•"/>
            </a:pPr>
            <a:r>
              <a:rPr lang="en-IE" dirty="0"/>
              <a:t>Dictation software</a:t>
            </a:r>
          </a:p>
          <a:p>
            <a:pPr marL="171450" lvl="0" indent="-171450">
              <a:buFont typeface="Arial" panose="020B0604020202020204" pitchFamily="34" charset="0"/>
              <a:buChar char="•"/>
            </a:pPr>
            <a:r>
              <a:rPr lang="en-IE" dirty="0"/>
              <a:t>Screen-readers</a:t>
            </a:r>
          </a:p>
          <a:p>
            <a:pPr marL="171450" lvl="0" indent="-171450">
              <a:buFont typeface="Arial" panose="020B0604020202020204" pitchFamily="34" charset="0"/>
              <a:buChar char="•"/>
            </a:pPr>
            <a:r>
              <a:rPr lang="en-IE" dirty="0"/>
              <a:t>Radio aids</a:t>
            </a:r>
          </a:p>
          <a:p>
            <a:pPr marL="171450" lvl="0" indent="-171450">
              <a:buFont typeface="Arial" panose="020B0604020202020204" pitchFamily="34" charset="0"/>
              <a:buChar char="•"/>
            </a:pPr>
            <a:r>
              <a:rPr lang="en-IE" dirty="0"/>
              <a:t>Digital magnifiers</a:t>
            </a:r>
          </a:p>
          <a:p>
            <a:pPr lvl="0"/>
            <a:endParaRPr lang="en-IE" dirty="0"/>
          </a:p>
          <a:p>
            <a:pPr lvl="0"/>
            <a:r>
              <a:rPr lang="en-IE" dirty="0"/>
              <a:t>Promotes autonomy </a:t>
            </a:r>
          </a:p>
          <a:p>
            <a:pPr marL="171450" lvl="0" indent="-171450">
              <a:buFont typeface="Arial" panose="020B0604020202020204" pitchFamily="34" charset="0"/>
              <a:buChar char="•"/>
            </a:pPr>
            <a:r>
              <a:rPr lang="en-IE" dirty="0"/>
              <a:t>Note-taking software</a:t>
            </a:r>
          </a:p>
          <a:p>
            <a:pPr marL="171450" lvl="0" indent="-171450">
              <a:buFont typeface="Arial" panose="020B0604020202020204" pitchFamily="34" charset="0"/>
              <a:buChar char="•"/>
            </a:pPr>
            <a:r>
              <a:rPr lang="en-IE" dirty="0"/>
              <a:t>Proof-reading software</a:t>
            </a:r>
          </a:p>
          <a:p>
            <a:pPr lvl="0"/>
            <a:endParaRPr lang="en-IE" dirty="0"/>
          </a:p>
          <a:p>
            <a:pPr lvl="0"/>
            <a:endParaRPr lang="en-IE" dirty="0"/>
          </a:p>
          <a:p>
            <a:pPr lvl="0"/>
            <a:endParaRPr lang="en-IE" dirty="0"/>
          </a:p>
          <a:p>
            <a:pPr lvl="0"/>
            <a:endParaRPr lang="en-IE" dirty="0"/>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3</a:t>
            </a:fld>
            <a:endParaRPr lang="en-IE"/>
          </a:p>
        </p:txBody>
      </p:sp>
    </p:spTree>
    <p:extLst>
      <p:ext uri="{BB962C8B-B14F-4D97-AF65-F5344CB8AC3E}">
        <p14:creationId xmlns:p14="http://schemas.microsoft.com/office/powerpoint/2010/main" val="131929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NaviLens</a:t>
            </a:r>
            <a:r>
              <a:rPr kumimoji="0" lang="en-US" altLang="en-US" sz="1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Like QR codes but better! They embed real-time information</a:t>
            </a:r>
            <a:r>
              <a:rPr lang="en-US" altLang="en-US" sz="1200" dirty="0">
                <a:solidFill>
                  <a:srgbClr val="222222"/>
                </a:solidFill>
                <a:latin typeface="Arial" panose="020B0604020202020204" pitchFamily="34" charset="0"/>
                <a:cs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222222"/>
                </a:solidFill>
                <a:latin typeface="Arial" panose="020B0604020202020204" pitchFamily="34" charset="0"/>
                <a:cs typeface="Arial" panose="020B0604020202020204" pitchFamily="34" charset="0"/>
              </a:rPr>
              <a:t>A </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single code can assist with navigation in multiple directions, depending on the angle the smartphone camera is viewing the code, i.e., which way the user is orientated and moving through space.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Public transport: e.g., in some cities in Spain</a:t>
            </a:r>
            <a:r>
              <a:rPr lang="en-US" altLang="en-US" sz="1200" dirty="0">
                <a:solidFill>
                  <a:srgbClr val="222222"/>
                </a:solidFill>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London, New York City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1400" b="1" dirty="0" err="1">
                <a:solidFill>
                  <a:srgbClr val="222222"/>
                </a:solidFill>
                <a:latin typeface="Arial" panose="020B0604020202020204" pitchFamily="34" charset="0"/>
                <a:cs typeface="Arial" panose="020B0604020202020204" pitchFamily="34" charset="0"/>
              </a:rPr>
              <a:t>NaviLens</a:t>
            </a:r>
            <a:r>
              <a:rPr lang="en-US" altLang="en-US" sz="1400" b="1" dirty="0">
                <a:solidFill>
                  <a:srgbClr val="222222"/>
                </a:solidFill>
                <a:latin typeface="Arial" panose="020B0604020202020204" pitchFamily="34" charset="0"/>
                <a:cs typeface="Arial" panose="020B0604020202020204" pitchFamily="34" charset="0"/>
              </a:rPr>
              <a:t> in Ireland</a:t>
            </a:r>
            <a:endParaRPr kumimoji="0" lang="en-US" altLang="en-US" sz="12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i="0" u="none" strike="noStrike" cap="none" normalizeH="0" baseline="0" dirty="0">
                <a:ln>
                  <a:noFill/>
                </a:ln>
                <a:solidFill>
                  <a:srgbClr val="222222"/>
                </a:solidFill>
                <a:effectLst/>
                <a:latin typeface="Arial" panose="020B0604020202020204" pitchFamily="34" charset="0"/>
                <a:cs typeface="Arial" panose="020B0604020202020204" pitchFamily="34" charset="0"/>
              </a:rPr>
              <a:t>Vision Ireland sites in Drumcondra, Tallaght, Camden St, Cork Office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Irish Rail commuter trains pilot,</a:t>
            </a:r>
            <a:endParaRPr lang="en-US" altLang="en-US" sz="1200" dirty="0">
              <a:solidFill>
                <a:srgbClr val="222222"/>
              </a:solidFill>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222222"/>
                </a:solidFill>
                <a:latin typeface="Arial" panose="020B0604020202020204" pitchFamily="34" charset="0"/>
                <a:cs typeface="Arial" panose="020B0604020202020204" pitchFamily="34" charset="0"/>
              </a:rPr>
              <a:t>M</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useums and galleries e.g. The Hunt Museum,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222222"/>
                </a:solidFill>
                <a:latin typeface="Arial" panose="020B0604020202020204" pitchFamily="34" charset="0"/>
                <a:cs typeface="Arial" panose="020B0604020202020204" pitchFamily="34" charset="0"/>
              </a:rPr>
              <a:t>On</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retail packaging (Unilever, </a:t>
            </a:r>
            <a:r>
              <a:rPr kumimoji="0" lang="en-US" altLang="en-US" sz="12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Kelloggs</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solidFill>
                <a:srgbClr val="22222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Navilens</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est. in Spain,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Drumcondra head office &amp; training </a:t>
            </a:r>
            <a:r>
              <a:rPr kumimoji="0" lang="en-US" altLang="en-US" sz="12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centre</a:t>
            </a: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Tallaght office, Camden Street retail) and Cork (Penrose Wharf office)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NaviLens is suited to use not only by people who are blind or have low vision but also international visitors.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app is free to download (Android and iOS)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222222"/>
                </a:solidFill>
                <a:latin typeface="Arial" panose="020B0604020202020204" pitchFamily="34" charset="0"/>
                <a:cs typeface="Arial" panose="020B0604020202020204" pitchFamily="34" charset="0"/>
              </a:rPr>
              <a:t>T</a:t>
            </a:r>
            <a:r>
              <a:rPr kumimoji="0" lang="en-US" altLang="en-US" sz="12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ranslates into 40+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dirty="0">
                <a:latin typeface="Arial" panose="020B0604020202020204" pitchFamily="34" charset="0"/>
                <a:cs typeface="Arial" panose="020B0604020202020204" pitchFamily="34" charset="0"/>
                <a:hlinkClick r:id="rId3"/>
              </a:rPr>
              <a:t>www.ucd.ie/all/aboutus/campusaccessibility/</a:t>
            </a:r>
            <a:r>
              <a:rPr lang="en-IE" sz="1200" b="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dirty="0">
                <a:latin typeface="Arial" panose="020B0604020202020204" pitchFamily="34" charset="0"/>
                <a:cs typeface="Arial" panose="020B0604020202020204" pitchFamily="34" charset="0"/>
              </a:rPr>
              <a:t>Contact: </a:t>
            </a:r>
            <a:r>
              <a:rPr lang="en-IE" sz="1200" b="1" dirty="0"/>
              <a:t>: </a:t>
            </a:r>
            <a:r>
              <a:rPr lang="en-IE" sz="1200" b="1" dirty="0">
                <a:hlinkClick r:id="rId4"/>
              </a:rPr>
              <a:t>tina.lowe@ucd.ie</a:t>
            </a:r>
            <a:r>
              <a:rPr lang="en-IE" sz="1200" b="1" dirty="0"/>
              <a:t> </a:t>
            </a:r>
            <a:endParaRPr lang="en-IE"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4</a:t>
            </a:fld>
            <a:endParaRPr lang="en-IE"/>
          </a:p>
        </p:txBody>
      </p:sp>
    </p:spTree>
    <p:extLst>
      <p:ext uri="{BB962C8B-B14F-4D97-AF65-F5344CB8AC3E}">
        <p14:creationId xmlns:p14="http://schemas.microsoft.com/office/powerpoint/2010/main" val="166213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3500" b="0" i="0" u="none" strike="noStrike" dirty="0">
                <a:solidFill>
                  <a:srgbClr val="3F3151"/>
                </a:solidFill>
                <a:effectLst/>
                <a:latin typeface="Calibri" panose="020F0502020204030204" pitchFamily="34" charset="0"/>
              </a:rPr>
              <a:t>Test from slide: </a:t>
            </a:r>
          </a:p>
          <a:p>
            <a:pPr rtl="0" fontAlgn="base">
              <a:spcBef>
                <a:spcPts val="0"/>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65% were aware of UCD's policy on Supporting Employees with Disabilities.</a:t>
            </a:r>
            <a:endParaRPr lang="en-US" sz="3500" b="0" i="0" u="none" strike="noStrike" dirty="0">
              <a:solidFill>
                <a:srgbClr val="3F3151"/>
              </a:solidFill>
              <a:effectLst/>
              <a:latin typeface="Arial" panose="020B0604020202020204" pitchFamily="34" charset="0"/>
            </a:endParaRPr>
          </a:p>
          <a:p>
            <a:pPr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65% felt there are career opportunities for them in UCD.</a:t>
            </a:r>
            <a:endParaRPr lang="en-US" sz="3500" b="0" i="0" u="none" strike="noStrike" dirty="0">
              <a:solidFill>
                <a:srgbClr val="3F3151"/>
              </a:solidFill>
              <a:effectLst/>
              <a:latin typeface="Arial" panose="020B0604020202020204" pitchFamily="34" charset="0"/>
            </a:endParaRPr>
          </a:p>
          <a:p>
            <a:pPr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70% were aware of UCD reasonable accommodation process, 36% said they used the process</a:t>
            </a:r>
            <a:endParaRPr lang="en-US" sz="3500" b="0" i="0" u="none" strike="noStrike" dirty="0">
              <a:solidFill>
                <a:srgbClr val="3F3151"/>
              </a:solidFill>
              <a:effectLst/>
              <a:latin typeface="Arial" panose="020B0604020202020204" pitchFamily="34" charset="0"/>
            </a:endParaRPr>
          </a:p>
          <a:p>
            <a:pPr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54% said they difficulty accessing reasonable accommodations?</a:t>
            </a:r>
            <a:endParaRPr lang="en-US" sz="3500" b="0" i="0" u="none" strike="noStrike" dirty="0">
              <a:solidFill>
                <a:srgbClr val="3F3151"/>
              </a:solidFill>
              <a:effectLst/>
              <a:latin typeface="Arial" panose="020B0604020202020204" pitchFamily="34" charset="0"/>
            </a:endParaRPr>
          </a:p>
          <a:p>
            <a:pPr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53% felt  UCD doesn’t create an environment where you can disclose any type of disability. Reasons for not disclosing include: </a:t>
            </a:r>
            <a:endParaRPr lang="en-US" sz="3500" b="0" i="0" u="none" strike="noStrike" dirty="0">
              <a:solidFill>
                <a:srgbClr val="3F3151"/>
              </a:solidFill>
              <a:effectLst/>
              <a:latin typeface="Arial" panose="020B0604020202020204" pitchFamily="34" charset="0"/>
            </a:endParaRPr>
          </a:p>
          <a:p>
            <a:pPr marL="742950" lvl="1" indent="-285750" rtl="0" fontAlgn="base">
              <a:spcBef>
                <a:spcPts val="647"/>
              </a:spcBef>
              <a:spcAft>
                <a:spcPts val="0"/>
              </a:spcAft>
              <a:buFont typeface="Arial" panose="020B0604020202020204" pitchFamily="34" charset="0"/>
              <a:buChar char="•"/>
            </a:pPr>
            <a:r>
              <a:rPr lang="en-US" sz="3500" b="0" i="0" u="none" strike="noStrike" dirty="0" err="1">
                <a:solidFill>
                  <a:srgbClr val="3F3151"/>
                </a:solidFill>
                <a:effectLst/>
                <a:latin typeface="Calibri" panose="020F0502020204030204" pitchFamily="34" charset="0"/>
              </a:rPr>
              <a:t>Stigmatisation</a:t>
            </a:r>
            <a:endParaRPr lang="en-US" sz="3500" b="0" i="0" u="none" strike="noStrike" dirty="0">
              <a:solidFill>
                <a:srgbClr val="3F3151"/>
              </a:solidFill>
              <a:effectLst/>
              <a:latin typeface="Arial" panose="020B0604020202020204" pitchFamily="34" charset="0"/>
            </a:endParaRPr>
          </a:p>
          <a:p>
            <a:pPr marL="742950" lvl="1" indent="-285750"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Effects on Career progression</a:t>
            </a:r>
            <a:endParaRPr lang="en-US" sz="3500" b="0" i="0" u="none" strike="noStrike" dirty="0">
              <a:solidFill>
                <a:srgbClr val="3F3151"/>
              </a:solidFill>
              <a:effectLst/>
              <a:latin typeface="Arial" panose="020B0604020202020204" pitchFamily="34" charset="0"/>
            </a:endParaRPr>
          </a:p>
          <a:p>
            <a:pPr marL="742950" lvl="1" indent="-285750"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Lack of awareness</a:t>
            </a:r>
            <a:endParaRPr lang="en-US" sz="3500" b="0" i="0" u="none" strike="noStrike" dirty="0">
              <a:solidFill>
                <a:srgbClr val="3F3151"/>
              </a:solidFill>
              <a:effectLst/>
              <a:latin typeface="Arial" panose="020B0604020202020204" pitchFamily="34" charset="0"/>
            </a:endParaRPr>
          </a:p>
          <a:p>
            <a:pPr marL="742950" lvl="1" indent="-285750" rtl="0" fontAlgn="base">
              <a:spcBef>
                <a:spcPts val="647"/>
              </a:spcBef>
              <a:spcAft>
                <a:spcPts val="0"/>
              </a:spcAft>
              <a:buFont typeface="Arial" panose="020B0604020202020204" pitchFamily="34" charset="0"/>
              <a:buChar char="•"/>
            </a:pPr>
            <a:r>
              <a:rPr lang="en-US" sz="3500" b="0" i="0" u="none" strike="noStrike" dirty="0">
                <a:solidFill>
                  <a:srgbClr val="3F3151"/>
                </a:solidFill>
                <a:effectLst/>
                <a:latin typeface="Calibri" panose="020F0502020204030204" pitchFamily="34" charset="0"/>
              </a:rPr>
              <a:t>Nothing will be done</a:t>
            </a:r>
            <a:endParaRPr lang="en-US" sz="3500" b="0" i="0" u="none" strike="noStrike" dirty="0">
              <a:solidFill>
                <a:srgbClr val="3F315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As a line manager/head of school, do you feel you receive enough guidance and resources to support employees with a disability(s)  54% SAID NO /46% SAID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you have a disability, do you feel that your line manager/head of school understands how they can support people with disabilities to reach their full potential? 46% SAID NO AND 54% SAID YES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12% response  rate from those employees with a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Speech bubble question: </a:t>
            </a:r>
            <a:r>
              <a:rPr lang="en-GB" sz="1200" b="1" dirty="0">
                <a:solidFill>
                  <a:srgbClr val="004077"/>
                </a:solidFill>
                <a:ea typeface="+mn-ea"/>
                <a:cs typeface="+mn-cs"/>
              </a:rPr>
              <a:t>In your opinion, how can UCD create a more inclusive work environment for those with a disability(s </a:t>
            </a:r>
            <a:endParaRPr lang="en-IE" sz="1200" b="1" dirty="0">
              <a:solidFill>
                <a:srgbClr val="004077"/>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“Language” in speech bubble refers to the free text stating - </a:t>
            </a:r>
            <a:r>
              <a:rPr lang="en-GB" dirty="0">
                <a:solidFill>
                  <a:srgbClr val="002060"/>
                </a:solidFill>
              </a:rPr>
              <a:t>Disabilities" as a title can be a problem leaving other hidden disabilities out of public perception. Visibility, representation at senior level UMT, accessible buildings and classrooms, easy access to resources, guides policies and supports related to disability, central budget for accommodations, roles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dirty="0"/>
              <a:t>: </a:t>
            </a:r>
            <a:r>
              <a:rPr lang="en-IE" sz="1200" b="1" dirty="0">
                <a:hlinkClick r:id="rId3"/>
              </a:rPr>
              <a:t>tom.costelloe@ucd.ie</a:t>
            </a:r>
            <a:r>
              <a:rPr lang="en-IE" sz="1200" b="1" dirty="0"/>
              <a:t> </a:t>
            </a:r>
            <a:r>
              <a:rPr lang="en-IE" dirty="0"/>
              <a:t>-</a:t>
            </a: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5</a:t>
            </a:fld>
            <a:endParaRPr lang="en-IE"/>
          </a:p>
        </p:txBody>
      </p:sp>
    </p:spTree>
    <p:extLst>
      <p:ext uri="{BB962C8B-B14F-4D97-AF65-F5344CB8AC3E}">
        <p14:creationId xmlns:p14="http://schemas.microsoft.com/office/powerpoint/2010/main" val="277322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Text from slide:</a:t>
            </a:r>
          </a:p>
          <a:p>
            <a:r>
              <a:rPr lang="en-IE" b="1" dirty="0"/>
              <a:t>Neurodiversity</a:t>
            </a:r>
            <a:r>
              <a:rPr lang="en-IE" sz="1200" dirty="0"/>
              <a:t> is...</a:t>
            </a:r>
          </a:p>
          <a:p>
            <a:pPr marL="0" indent="0">
              <a:buNone/>
            </a:pPr>
            <a:r>
              <a:rPr lang="en-IE" sz="1200" dirty="0"/>
              <a:t>common with infinite varieties</a:t>
            </a:r>
          </a:p>
          <a:p>
            <a:pPr marL="0" indent="0">
              <a:buNone/>
            </a:pPr>
            <a:r>
              <a:rPr lang="en-IE" sz="1200" dirty="0"/>
              <a:t>not widely understood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1200" b="0" i="0" u="none" strike="noStrike" kern="1200" cap="none" spc="0" normalizeH="0" baseline="0" noProof="0" dirty="0">
              <a:ln>
                <a:noFill/>
              </a:ln>
              <a:solidFill>
                <a:schemeClr val="tx1"/>
              </a:solidFill>
              <a:effectLst/>
              <a:uLnTx/>
              <a:uFillTx/>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b="1" i="0" u="none" strike="noStrike" kern="1200" cap="none" spc="0" normalizeH="0" baseline="0" noProof="0" dirty="0">
                <a:ln>
                  <a:noFill/>
                </a:ln>
                <a:solidFill>
                  <a:prstClr val="black"/>
                </a:solidFill>
                <a:effectLst/>
                <a:uLnTx/>
                <a:uFillTx/>
                <a:ea typeface="+mn-ea"/>
                <a:cs typeface="+mn-cs"/>
              </a:rPr>
              <a:t>Neurodiversity</a:t>
            </a:r>
            <a:r>
              <a:rPr kumimoji="0" lang="en-IE" sz="1200" b="0" i="0" u="none" strike="noStrike" kern="1200" cap="none" spc="0" normalizeH="0" baseline="0" noProof="0" dirty="0">
                <a:ln>
                  <a:noFill/>
                </a:ln>
                <a:solidFill>
                  <a:prstClr val="black"/>
                </a:solidFill>
                <a:effectLst/>
                <a:uLnTx/>
                <a:uFillTx/>
                <a:ea typeface="+mn-ea"/>
                <a:cs typeface="+mn-cs"/>
              </a:rPr>
              <a:t> requires…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200" b="0" i="0" u="none" strike="noStrike" kern="1200" cap="none" spc="0" normalizeH="0" baseline="0" noProof="0" dirty="0">
                <a:ln>
                  <a:noFill/>
                </a:ln>
                <a:solidFill>
                  <a:prstClr val="black"/>
                </a:solidFill>
                <a:effectLst/>
                <a:uLnTx/>
                <a:uFillTx/>
                <a:ea typeface="+mn-ea"/>
                <a:cs typeface="+mn-cs"/>
              </a:rPr>
              <a:t>enhanced data collection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200" b="0" i="0" u="none" strike="noStrike" kern="1200" cap="none" spc="0" normalizeH="0" baseline="0" noProof="0" dirty="0">
                <a:ln>
                  <a:noFill/>
                </a:ln>
                <a:solidFill>
                  <a:prstClr val="black"/>
                </a:solidFill>
                <a:effectLst/>
                <a:uLnTx/>
                <a:uFillTx/>
                <a:ea typeface="+mn-ea"/>
                <a:cs typeface="+mn-cs"/>
              </a:rPr>
              <a:t>more resources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200" b="0" i="0" u="none" strike="noStrike" kern="1200" cap="none" spc="0" normalizeH="0" baseline="0" noProof="0" dirty="0">
                <a:ln>
                  <a:noFill/>
                </a:ln>
                <a:solidFill>
                  <a:prstClr val="black"/>
                </a:solidFill>
                <a:effectLst/>
                <a:uLnTx/>
                <a:uFillTx/>
                <a:ea typeface="+mn-ea"/>
                <a:cs typeface="+mn-cs"/>
              </a:rPr>
              <a:t>broader evidenced-based supports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200" b="0" i="0" u="none" strike="noStrike" kern="1200" cap="none" spc="0" normalizeH="0" baseline="0" noProof="0" dirty="0">
                <a:ln>
                  <a:noFill/>
                </a:ln>
                <a:solidFill>
                  <a:prstClr val="black"/>
                </a:solidFill>
                <a:effectLst/>
                <a:uLnTx/>
                <a:uFillTx/>
                <a:ea typeface="+mn-ea"/>
                <a:cs typeface="+mn-cs"/>
              </a:rPr>
              <a:t>more accessible support systems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200" b="0" i="0" u="none" strike="noStrike" kern="1200" cap="none" spc="0" normalizeH="0" baseline="0" noProof="0" dirty="0">
                <a:ln>
                  <a:noFill/>
                </a:ln>
                <a:solidFill>
                  <a:prstClr val="black"/>
                </a:solidFill>
                <a:effectLst/>
                <a:uLnTx/>
                <a:uFillTx/>
                <a:ea typeface="+mn-ea"/>
                <a:cs typeface="+mn-cs"/>
              </a:rPr>
              <a:t>recognition of disclosure fears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200" b="0" i="0" u="none" strike="noStrike" kern="1200" cap="none" spc="0" normalizeH="0" baseline="0" noProof="0" dirty="0">
                <a:ln>
                  <a:noFill/>
                </a:ln>
                <a:solidFill>
                  <a:prstClr val="black"/>
                </a:solidFill>
                <a:effectLst/>
                <a:uLnTx/>
                <a:uFillTx/>
                <a:ea typeface="+mn-ea"/>
                <a:cs typeface="+mn-cs"/>
              </a:rPr>
              <a:t>enabling environments</a:t>
            </a:r>
            <a:endParaRPr lang="en-IE" sz="1200" dirty="0"/>
          </a:p>
          <a:p>
            <a:pPr marL="0" indent="0">
              <a:buNone/>
            </a:pPr>
            <a:endParaRPr lang="en-IE" sz="1200" dirty="0"/>
          </a:p>
          <a:p>
            <a:r>
              <a:rPr lang="en-IE" b="1" dirty="0"/>
              <a:t>Neurodiversity </a:t>
            </a:r>
            <a:r>
              <a:rPr lang="en-IE" sz="1200" dirty="0"/>
              <a:t>represents…</a:t>
            </a:r>
          </a:p>
          <a:p>
            <a:pPr marL="0" indent="0">
              <a:buNone/>
            </a:pPr>
            <a:r>
              <a:rPr lang="en-IE" sz="1200" dirty="0"/>
              <a:t>the future</a:t>
            </a:r>
          </a:p>
          <a:p>
            <a:pPr marL="0" indent="0">
              <a:buNone/>
            </a:pPr>
            <a:r>
              <a:rPr lang="en-IE" sz="1200" dirty="0"/>
              <a:t>infinite possibilities </a:t>
            </a: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6</a:t>
            </a:fld>
            <a:endParaRPr lang="en-IE"/>
          </a:p>
        </p:txBody>
      </p:sp>
    </p:spTree>
    <p:extLst>
      <p:ext uri="{BB962C8B-B14F-4D97-AF65-F5344CB8AC3E}">
        <p14:creationId xmlns:p14="http://schemas.microsoft.com/office/powerpoint/2010/main" val="241042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effectLst/>
                <a:latin typeface="Arial" panose="020B0604020202020204" pitchFamily="34" charset="0"/>
                <a:cs typeface="Arial" panose="020B0604020202020204" pitchFamily="34" charset="0"/>
              </a:rPr>
              <a:t>Reasonable Accommodation in UCD </a:t>
            </a:r>
          </a:p>
          <a:p>
            <a:r>
              <a:rPr lang="en-US" sz="1200" b="0" i="0" dirty="0">
                <a:effectLst/>
                <a:latin typeface="Arial" panose="020B0604020202020204" pitchFamily="34" charset="0"/>
                <a:cs typeface="Arial" panose="020B0604020202020204" pitchFamily="34" charset="0"/>
              </a:rPr>
              <a:t>UCD’s reasonable accommodations process was developed through the </a:t>
            </a:r>
            <a:r>
              <a:rPr lang="en-US" sz="1200" b="0" i="0" dirty="0" err="1">
                <a:effectLst/>
                <a:latin typeface="Arial" panose="020B0604020202020204" pitchFamily="34" charset="0"/>
                <a:cs typeface="Arial" panose="020B0604020202020204" pitchFamily="34" charset="0"/>
              </a:rPr>
              <a:t>ConnectAbility</a:t>
            </a:r>
            <a:r>
              <a:rPr lang="en-US" sz="1200" b="0" i="0" dirty="0">
                <a:effectLst/>
                <a:latin typeface="Arial" panose="020B0604020202020204" pitchFamily="34" charset="0"/>
                <a:cs typeface="Arial" panose="020B0604020202020204" pitchFamily="34" charset="0"/>
              </a:rPr>
              <a:t> project.</a:t>
            </a:r>
          </a:p>
          <a:p>
            <a:r>
              <a:rPr lang="en-US" sz="1200" b="0" i="0" dirty="0">
                <a:effectLst/>
                <a:latin typeface="Arial" panose="020B0604020202020204" pitchFamily="34" charset="0"/>
                <a:cs typeface="Arial" panose="020B0604020202020204" pitchFamily="34" charset="0"/>
              </a:rPr>
              <a:t>This project  was an intervarsity project (7 Universities) </a:t>
            </a:r>
          </a:p>
          <a:p>
            <a:pPr marL="342900" indent="-342900">
              <a:buFontTx/>
              <a:buChar char="-"/>
            </a:pPr>
            <a:r>
              <a:rPr lang="en-US" sz="1200" b="0" i="0" dirty="0">
                <a:effectLst/>
                <a:latin typeface="Arial" panose="020B0604020202020204" pitchFamily="34" charset="0"/>
                <a:cs typeface="Arial" panose="020B0604020202020204" pitchFamily="34" charset="0"/>
              </a:rPr>
              <a:t>involved staff survey (10% response rate in UCD) </a:t>
            </a:r>
          </a:p>
          <a:p>
            <a:pPr marL="342900" indent="-342900">
              <a:buFontTx/>
              <a:buChar char="-"/>
            </a:pPr>
            <a:r>
              <a:rPr lang="en-US" sz="1200" b="0" i="0" dirty="0">
                <a:effectLst/>
                <a:latin typeface="Arial" panose="020B0604020202020204" pitchFamily="34" charset="0"/>
                <a:cs typeface="Arial" panose="020B0604020202020204" pitchFamily="34" charset="0"/>
              </a:rPr>
              <a:t>focus group</a:t>
            </a:r>
          </a:p>
          <a:p>
            <a:pPr marL="342900" indent="-342900">
              <a:buFontTx/>
              <a:buChar char="-"/>
            </a:pPr>
            <a:r>
              <a:rPr lang="en-US" sz="1200" b="0" i="0" dirty="0">
                <a:effectLst/>
                <a:latin typeface="Arial" panose="020B0604020202020204" pitchFamily="34" charset="0"/>
                <a:cs typeface="Arial" panose="020B0604020202020204" pitchFamily="34" charset="0"/>
              </a:rPr>
              <a:t>audit of policies and procedures.</a:t>
            </a:r>
            <a:endParaRPr lang="en-IE" sz="1200" dirty="0">
              <a:latin typeface="Arial" panose="020B0604020202020204" pitchFamily="34" charset="0"/>
              <a:cs typeface="Arial" panose="020B0604020202020204" pitchFamily="34" charset="0"/>
            </a:endParaRPr>
          </a:p>
          <a:p>
            <a:r>
              <a:rPr lang="en-US" sz="1200" b="0" i="0" dirty="0">
                <a:effectLst/>
                <a:latin typeface="Arial" panose="020B0604020202020204" pitchFamily="34" charset="0"/>
                <a:cs typeface="Arial" panose="020B0604020202020204" pitchFamily="34" charset="0"/>
              </a:rPr>
              <a:t>The process supports staff with disabilities in the workplace in relation to disclosing a disability and seeking a reasonable accommodation. </a:t>
            </a:r>
          </a:p>
          <a:p>
            <a:r>
              <a:rPr lang="en-US" sz="1200" b="0" i="0" dirty="0">
                <a:effectLst/>
                <a:latin typeface="Arial" panose="020B0604020202020204" pitchFamily="34" charset="0"/>
                <a:cs typeface="Arial" panose="020B0604020202020204" pitchFamily="34" charset="0"/>
              </a:rPr>
              <a:t>To access reasonable accommodations visit the EDI webpage: https://www.ucd.ie/equality/support/disability/reasonableaccommodation/ </a:t>
            </a:r>
          </a:p>
          <a:p>
            <a:r>
              <a:rPr lang="en-US" sz="1200" b="0" i="0" dirty="0">
                <a:effectLst/>
                <a:latin typeface="Arial" panose="020B0604020202020204" pitchFamily="34" charset="0"/>
                <a:cs typeface="Arial" panose="020B0604020202020204" pitchFamily="34" charset="0"/>
              </a:rPr>
              <a:t>Contact </a:t>
            </a:r>
            <a:r>
              <a:rPr lang="en-IE" sz="1200" b="1" dirty="0">
                <a:hlinkClick r:id="rId3"/>
              </a:rPr>
              <a:t>edi@ucd.ie</a:t>
            </a:r>
            <a:r>
              <a:rPr lang="en-IE" sz="1200" b="1" dirty="0"/>
              <a:t> </a:t>
            </a:r>
            <a:endParaRPr lang="en-US" sz="1200" b="0" i="0" dirty="0">
              <a:effectLst/>
              <a:latin typeface="Arial" panose="020B06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7</a:t>
            </a:fld>
            <a:endParaRPr lang="en-IE"/>
          </a:p>
        </p:txBody>
      </p:sp>
    </p:spTree>
    <p:extLst>
      <p:ext uri="{BB962C8B-B14F-4D97-AF65-F5344CB8AC3E}">
        <p14:creationId xmlns:p14="http://schemas.microsoft.com/office/powerpoint/2010/main" val="15594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Text in slide </a:t>
            </a:r>
          </a:p>
          <a:p>
            <a:r>
              <a:rPr lang="en-IE" dirty="0" err="1"/>
              <a:t>Neuroinclusivity</a:t>
            </a:r>
            <a:r>
              <a:rPr lang="en-IE" dirty="0"/>
              <a:t> @UCD Festival</a:t>
            </a:r>
          </a:p>
          <a:p>
            <a:pPr marL="0" lvl="0" indent="0" algn="l" rtl="0">
              <a:lnSpc>
                <a:spcPct val="115000"/>
              </a:lnSpc>
              <a:spcBef>
                <a:spcPts val="0"/>
              </a:spcBef>
              <a:spcAft>
                <a:spcPts val="0"/>
              </a:spcAft>
              <a:buClr>
                <a:schemeClr val="dk1"/>
              </a:buClr>
              <a:buSzPts val="1100"/>
              <a:buFont typeface="Arial"/>
              <a:buNone/>
            </a:pPr>
            <a:r>
              <a:rPr lang="en-US" sz="1800" b="1" i="1" dirty="0">
                <a:solidFill>
                  <a:srgbClr val="222222"/>
                </a:solidFill>
              </a:rPr>
              <a:t>What &amp; Why</a:t>
            </a:r>
          </a:p>
          <a:p>
            <a:pPr marL="457200" lvl="0" indent="-342900" algn="l" rtl="0">
              <a:lnSpc>
                <a:spcPct val="115000"/>
              </a:lnSpc>
              <a:spcBef>
                <a:spcPts val="1000"/>
              </a:spcBef>
              <a:spcAft>
                <a:spcPts val="0"/>
              </a:spcAft>
              <a:buClr>
                <a:srgbClr val="222222"/>
              </a:buClr>
              <a:buSzPts val="1800"/>
              <a:buChar char="●"/>
            </a:pPr>
            <a:r>
              <a:rPr lang="en-US" sz="1800" dirty="0">
                <a:solidFill>
                  <a:srgbClr val="222222"/>
                </a:solidFill>
              </a:rPr>
              <a:t>UCD Festival showcases the very best of UCD with 22,000 attendees in one afternoon each June. Delivered by Development &amp; Alumni since 2016</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Goal - Accessible and enjoyable for all</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The Festival can be a scary place! Let's try to change that...</a:t>
            </a:r>
          </a:p>
          <a:p>
            <a:pPr marL="914400" lvl="1" indent="-342900" algn="l" rtl="0">
              <a:lnSpc>
                <a:spcPct val="115000"/>
              </a:lnSpc>
              <a:spcBef>
                <a:spcPts val="0"/>
              </a:spcBef>
              <a:spcAft>
                <a:spcPts val="0"/>
              </a:spcAft>
              <a:buClr>
                <a:srgbClr val="222222"/>
              </a:buClr>
              <a:buSzPts val="1800"/>
              <a:buChar char="○"/>
            </a:pPr>
            <a:r>
              <a:rPr lang="en-US" sz="1800" b="1" dirty="0">
                <a:solidFill>
                  <a:srgbClr val="222222"/>
                </a:solidFill>
              </a:rPr>
              <a:t>2019</a:t>
            </a:r>
            <a:r>
              <a:rPr lang="en-US" sz="1800" dirty="0">
                <a:solidFill>
                  <a:srgbClr val="222222"/>
                </a:solidFill>
              </a:rPr>
              <a:t> sensory zones</a:t>
            </a:r>
          </a:p>
          <a:p>
            <a:pPr marL="914400" lvl="1" indent="-342900" algn="l" rtl="0">
              <a:lnSpc>
                <a:spcPct val="115000"/>
              </a:lnSpc>
              <a:spcBef>
                <a:spcPts val="0"/>
              </a:spcBef>
              <a:spcAft>
                <a:spcPts val="0"/>
              </a:spcAft>
              <a:buClr>
                <a:srgbClr val="222222"/>
              </a:buClr>
              <a:buSzPts val="1800"/>
              <a:buChar char="○"/>
            </a:pPr>
            <a:r>
              <a:rPr lang="en-US" sz="1800" b="1" dirty="0">
                <a:solidFill>
                  <a:srgbClr val="222222"/>
                </a:solidFill>
              </a:rPr>
              <a:t>2022</a:t>
            </a:r>
            <a:r>
              <a:rPr lang="en-US" sz="1800" dirty="0">
                <a:solidFill>
                  <a:srgbClr val="222222"/>
                </a:solidFill>
              </a:rPr>
              <a:t> enhanced guidelines for including neurodivergent people</a:t>
            </a:r>
          </a:p>
          <a:p>
            <a:pPr marL="914400" lvl="1" indent="-342900" algn="l" rtl="0">
              <a:lnSpc>
                <a:spcPct val="115000"/>
              </a:lnSpc>
              <a:spcBef>
                <a:spcPts val="0"/>
              </a:spcBef>
              <a:spcAft>
                <a:spcPts val="0"/>
              </a:spcAft>
              <a:buClr>
                <a:srgbClr val="222222"/>
              </a:buClr>
              <a:buSzPts val="1800"/>
              <a:buChar char="○"/>
            </a:pPr>
            <a:r>
              <a:rPr lang="en-US" sz="1800" b="1" dirty="0">
                <a:solidFill>
                  <a:srgbClr val="222222"/>
                </a:solidFill>
              </a:rPr>
              <a:t>2023</a:t>
            </a:r>
            <a:r>
              <a:rPr lang="en-US" sz="1800" dirty="0">
                <a:solidFill>
                  <a:srgbClr val="222222"/>
                </a:solidFill>
              </a:rPr>
              <a:t> embedded and promoted </a:t>
            </a:r>
            <a:r>
              <a:rPr lang="en-US" sz="1800" dirty="0" err="1">
                <a:solidFill>
                  <a:srgbClr val="222222"/>
                </a:solidFill>
              </a:rPr>
              <a:t>neuroinclusivity</a:t>
            </a:r>
            <a:r>
              <a:rPr lang="en-US" sz="1800" dirty="0">
                <a:solidFill>
                  <a:srgbClr val="222222"/>
                </a:solidFill>
              </a:rPr>
              <a:t> </a:t>
            </a:r>
            <a:r>
              <a:rPr lang="en-US" sz="1800" dirty="0" err="1">
                <a:solidFill>
                  <a:srgbClr val="222222"/>
                </a:solidFill>
              </a:rPr>
              <a:t>programme</a:t>
            </a:r>
            <a:endParaRPr lang="en-US" sz="1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800" b="1" i="1" dirty="0">
                <a:solidFill>
                  <a:srgbClr val="222222"/>
                </a:solidFill>
              </a:rPr>
              <a:t>Who Collaborated to Deliver Enhanced </a:t>
            </a:r>
            <a:r>
              <a:rPr lang="en-US" sz="1800" b="1" i="1" dirty="0" err="1">
                <a:solidFill>
                  <a:srgbClr val="222222"/>
                </a:solidFill>
              </a:rPr>
              <a:t>programme</a:t>
            </a:r>
            <a:r>
              <a:rPr lang="en-US" sz="1800" b="1" i="1" dirty="0">
                <a:solidFill>
                  <a:srgbClr val="222222"/>
                </a:solidFill>
              </a:rPr>
              <a:t>?</a:t>
            </a:r>
          </a:p>
          <a:p>
            <a:pPr marL="457200" lvl="0" indent="-342900" algn="l" rtl="0">
              <a:lnSpc>
                <a:spcPct val="115000"/>
              </a:lnSpc>
              <a:spcBef>
                <a:spcPts val="1000"/>
              </a:spcBef>
              <a:spcAft>
                <a:spcPts val="0"/>
              </a:spcAft>
              <a:buClr>
                <a:srgbClr val="222222"/>
              </a:buClr>
              <a:buSzPts val="1800"/>
              <a:buChar char="●"/>
            </a:pPr>
            <a:r>
              <a:rPr lang="en-US" sz="1800" dirty="0">
                <a:solidFill>
                  <a:srgbClr val="222222"/>
                </a:solidFill>
              </a:rPr>
              <a:t>Internal Partners: UCD DARO, EDI neurodiversity committee, ALL, SAs </a:t>
            </a:r>
            <a:endParaRPr lang="en-US" sz="1800" strike="sngStrike" dirty="0">
              <a:solidFill>
                <a:srgbClr val="222222"/>
              </a:solidFill>
            </a:endParaRP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External partners: Neurodiversity Ireland, content providers at Festival. Intel sponsored the broader </a:t>
            </a:r>
            <a:r>
              <a:rPr lang="en-US" sz="1800" dirty="0" err="1">
                <a:solidFill>
                  <a:srgbClr val="222222"/>
                </a:solidFill>
              </a:rPr>
              <a:t>programme</a:t>
            </a:r>
            <a:r>
              <a:rPr lang="en-US" sz="1800" dirty="0">
                <a:solidFill>
                  <a:srgbClr val="222222"/>
                </a:solidFill>
              </a:rPr>
              <a:t>. </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Volunteer Crew on the day: </a:t>
            </a:r>
          </a:p>
          <a:p>
            <a:pPr marL="914400" lvl="1" indent="-342900" algn="l" rtl="0">
              <a:lnSpc>
                <a:spcPct val="115000"/>
              </a:lnSpc>
              <a:spcBef>
                <a:spcPts val="0"/>
              </a:spcBef>
              <a:spcAft>
                <a:spcPts val="0"/>
              </a:spcAft>
              <a:buClr>
                <a:srgbClr val="222222"/>
              </a:buClr>
              <a:buSzPts val="1800"/>
              <a:buChar char="○"/>
            </a:pPr>
            <a:r>
              <a:rPr lang="en-US" sz="1800" dirty="0">
                <a:solidFill>
                  <a:srgbClr val="222222"/>
                </a:solidFill>
              </a:rPr>
              <a:t>self-selected </a:t>
            </a:r>
            <a:r>
              <a:rPr lang="en-US" sz="1800" dirty="0" err="1">
                <a:solidFill>
                  <a:srgbClr val="222222"/>
                </a:solidFill>
              </a:rPr>
              <a:t>neuroinclusive</a:t>
            </a:r>
            <a:r>
              <a:rPr lang="en-US" sz="1800" dirty="0">
                <a:solidFill>
                  <a:srgbClr val="222222"/>
                </a:solidFill>
              </a:rPr>
              <a:t> Festival volunteers </a:t>
            </a:r>
          </a:p>
          <a:p>
            <a:pPr marL="914400" lvl="1" indent="-342900" algn="l" rtl="0">
              <a:lnSpc>
                <a:spcPct val="115000"/>
              </a:lnSpc>
              <a:spcBef>
                <a:spcPts val="0"/>
              </a:spcBef>
              <a:spcAft>
                <a:spcPts val="0"/>
              </a:spcAft>
              <a:buClr>
                <a:srgbClr val="222222"/>
              </a:buClr>
              <a:buSzPts val="1800"/>
              <a:buChar char="○"/>
            </a:pPr>
            <a:r>
              <a:rPr lang="en-US" sz="1800" dirty="0">
                <a:solidFill>
                  <a:srgbClr val="222222"/>
                </a:solidFill>
              </a:rPr>
              <a:t>crew briefed on-the-day who were identifiable with  ND symbol</a:t>
            </a:r>
          </a:p>
          <a:p>
            <a:pPr marL="914400" lvl="1" indent="-342900" algn="l" rtl="0">
              <a:lnSpc>
                <a:spcPct val="115000"/>
              </a:lnSpc>
              <a:spcBef>
                <a:spcPts val="0"/>
              </a:spcBef>
              <a:spcAft>
                <a:spcPts val="0"/>
              </a:spcAft>
              <a:buClr>
                <a:srgbClr val="222222"/>
              </a:buClr>
              <a:buSzPts val="1800"/>
              <a:buChar char="○"/>
            </a:pPr>
            <a:r>
              <a:rPr lang="en-US" sz="1800" dirty="0">
                <a:solidFill>
                  <a:srgbClr val="222222"/>
                </a:solidFill>
              </a:rPr>
              <a:t>Manned ND activities and provided a sensitive and safe space</a:t>
            </a:r>
          </a:p>
          <a:p>
            <a:pPr marL="914400" lvl="1" indent="-342900" algn="l" rtl="0">
              <a:lnSpc>
                <a:spcPct val="115000"/>
              </a:lnSpc>
              <a:spcBef>
                <a:spcPts val="0"/>
              </a:spcBef>
              <a:spcAft>
                <a:spcPts val="0"/>
              </a:spcAft>
              <a:buClr>
                <a:srgbClr val="222222"/>
              </a:buClr>
              <a:buSzPts val="1800"/>
              <a:buChar char="○"/>
            </a:pPr>
            <a:r>
              <a:rPr lang="en-US" sz="1800" dirty="0">
                <a:solidFill>
                  <a:srgbClr val="222222"/>
                </a:solidFill>
              </a:rPr>
              <a:t>big praise!</a:t>
            </a:r>
          </a:p>
          <a:p>
            <a:pPr marL="914400" lvl="1" indent="-342900" algn="l" rtl="0">
              <a:lnSpc>
                <a:spcPct val="115000"/>
              </a:lnSpc>
              <a:spcBef>
                <a:spcPts val="0"/>
              </a:spcBef>
              <a:spcAft>
                <a:spcPts val="0"/>
              </a:spcAft>
              <a:buClr>
                <a:srgbClr val="222222"/>
              </a:buClr>
              <a:buSzPts val="1800"/>
              <a:buChar char="○"/>
            </a:pPr>
            <a:endParaRPr lang="en-US" sz="1800" dirty="0">
              <a:solidFill>
                <a:srgbClr val="222222"/>
              </a:solidFill>
            </a:endParaRPr>
          </a:p>
          <a:p>
            <a:pPr marL="0" lvl="0" indent="0" algn="l" rtl="0">
              <a:lnSpc>
                <a:spcPct val="115000"/>
              </a:lnSpc>
              <a:spcBef>
                <a:spcPts val="1000"/>
              </a:spcBef>
              <a:spcAft>
                <a:spcPts val="0"/>
              </a:spcAft>
              <a:buClr>
                <a:schemeClr val="dk1"/>
              </a:buClr>
              <a:buSzPts val="1100"/>
              <a:buFont typeface="Arial"/>
              <a:buNone/>
            </a:pPr>
            <a:r>
              <a:rPr lang="en-US" sz="1800" b="1" i="1" dirty="0">
                <a:solidFill>
                  <a:srgbClr val="222222"/>
                </a:solidFill>
              </a:rPr>
              <a:t>How did we welcome neurodivergent attendees?</a:t>
            </a:r>
          </a:p>
          <a:p>
            <a:pPr marL="457200" lvl="0" indent="-342900" algn="l" rtl="0">
              <a:lnSpc>
                <a:spcPct val="115000"/>
              </a:lnSpc>
              <a:spcBef>
                <a:spcPts val="1000"/>
              </a:spcBef>
              <a:spcAft>
                <a:spcPts val="0"/>
              </a:spcAft>
              <a:buClr>
                <a:srgbClr val="222222"/>
              </a:buClr>
              <a:buSzPts val="1800"/>
              <a:buChar char="●"/>
            </a:pPr>
            <a:r>
              <a:rPr lang="en-US" sz="1800" dirty="0">
                <a:solidFill>
                  <a:srgbClr val="222222"/>
                </a:solidFill>
              </a:rPr>
              <a:t>NDI Lanyards allowed priority access to neurodivergent attendees </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Briefed content providers on the meaning of the lanyards - priority queuing, give space, be aware of sensory needs</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Events: Silent Disco, </a:t>
            </a:r>
            <a:r>
              <a:rPr lang="en-US" sz="1800" dirty="0" err="1">
                <a:solidFill>
                  <a:srgbClr val="222222"/>
                </a:solidFill>
              </a:rPr>
              <a:t>Senco</a:t>
            </a:r>
            <a:r>
              <a:rPr lang="en-US" sz="1800" dirty="0">
                <a:solidFill>
                  <a:srgbClr val="222222"/>
                </a:solidFill>
              </a:rPr>
              <a:t> Sensory Bus, Jack Cairns OT session, sensory-friendly screening of Mario Bros Movie. </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Panel talk: “Making UCD a Neurodiversity-Friendly Campus” chaired by Ken </a:t>
            </a:r>
            <a:r>
              <a:rPr lang="en-US" sz="1800" dirty="0" err="1">
                <a:solidFill>
                  <a:srgbClr val="222222"/>
                </a:solidFill>
              </a:rPr>
              <a:t>Kildbride</a:t>
            </a:r>
            <a:r>
              <a:rPr lang="en-US" sz="1800" dirty="0">
                <a:solidFill>
                  <a:srgbClr val="222222"/>
                </a:solidFill>
              </a:rPr>
              <a:t> (CEO, ADHD Ireland)</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Six quiet/sensory spaces throughout campus to allow people to decompress</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Visible signage and branding to help direct ND attendees including a dedicated page on the </a:t>
            </a:r>
            <a:r>
              <a:rPr lang="en-US" sz="1800" dirty="0" err="1">
                <a:solidFill>
                  <a:srgbClr val="222222"/>
                </a:solidFill>
              </a:rPr>
              <a:t>programme</a:t>
            </a:r>
            <a:r>
              <a:rPr lang="en-US" sz="1800" dirty="0">
                <a:solidFill>
                  <a:srgbClr val="222222"/>
                </a:solidFill>
              </a:rPr>
              <a:t>/map </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Invited neurodivergent community: ND Social media accounts, </a:t>
            </a:r>
            <a:r>
              <a:rPr lang="en-US" sz="1800" dirty="0" err="1">
                <a:solidFill>
                  <a:srgbClr val="222222"/>
                </a:solidFill>
              </a:rPr>
              <a:t>whatsapp</a:t>
            </a:r>
            <a:r>
              <a:rPr lang="en-US" sz="1800" dirty="0">
                <a:solidFill>
                  <a:srgbClr val="222222"/>
                </a:solidFill>
              </a:rPr>
              <a:t> groups, email, internal comms to students &amp; staff </a:t>
            </a:r>
          </a:p>
          <a:p>
            <a:pPr marL="0" lvl="0" indent="0" algn="l" rtl="0">
              <a:lnSpc>
                <a:spcPct val="115000"/>
              </a:lnSpc>
              <a:spcBef>
                <a:spcPts val="1000"/>
              </a:spcBef>
              <a:spcAft>
                <a:spcPts val="0"/>
              </a:spcAft>
              <a:buClr>
                <a:schemeClr val="dk1"/>
              </a:buClr>
              <a:buSzPts val="1100"/>
              <a:buFont typeface="Arial"/>
              <a:buNone/>
            </a:pPr>
            <a:r>
              <a:rPr lang="en-US" sz="1800" b="1" i="1" dirty="0">
                <a:solidFill>
                  <a:srgbClr val="222222"/>
                </a:solidFill>
              </a:rPr>
              <a:t>In 2024…</a:t>
            </a:r>
          </a:p>
          <a:p>
            <a:pPr marL="457200" lvl="0" indent="-342900" algn="l" rtl="0">
              <a:lnSpc>
                <a:spcPct val="115000"/>
              </a:lnSpc>
              <a:spcBef>
                <a:spcPts val="1000"/>
              </a:spcBef>
              <a:spcAft>
                <a:spcPts val="0"/>
              </a:spcAft>
              <a:buClr>
                <a:srgbClr val="222222"/>
              </a:buClr>
              <a:buSzPts val="1800"/>
              <a:buChar char="●"/>
            </a:pPr>
            <a:r>
              <a:rPr lang="en-US" sz="1800" dirty="0">
                <a:solidFill>
                  <a:srgbClr val="222222"/>
                </a:solidFill>
              </a:rPr>
              <a:t>Involve more stakeholders: build on EDI collaboration, include event </a:t>
            </a:r>
            <a:r>
              <a:rPr lang="en-US" sz="1800" dirty="0" err="1">
                <a:solidFill>
                  <a:srgbClr val="222222"/>
                </a:solidFill>
              </a:rPr>
              <a:t>organisers</a:t>
            </a:r>
            <a:r>
              <a:rPr lang="en-US" sz="1800" dirty="0">
                <a:solidFill>
                  <a:srgbClr val="222222"/>
                </a:solidFill>
              </a:rPr>
              <a:t>, promote more widely to the community</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Secure sponsors and collaborators </a:t>
            </a:r>
          </a:p>
          <a:p>
            <a:pPr marL="457200" lvl="0" indent="-342900" algn="l" rtl="0">
              <a:lnSpc>
                <a:spcPct val="115000"/>
              </a:lnSpc>
              <a:spcBef>
                <a:spcPts val="0"/>
              </a:spcBef>
              <a:spcAft>
                <a:spcPts val="0"/>
              </a:spcAft>
              <a:buClr>
                <a:srgbClr val="222222"/>
              </a:buClr>
              <a:buSzPts val="1800"/>
              <a:buChar char="●"/>
            </a:pPr>
            <a:r>
              <a:rPr lang="en-US" sz="1800" dirty="0">
                <a:solidFill>
                  <a:srgbClr val="222222"/>
                </a:solidFill>
              </a:rPr>
              <a:t>Set up ND-friendly parking</a:t>
            </a:r>
          </a:p>
          <a:p>
            <a:pPr marL="114300" marR="0" lvl="0" indent="0" algn="l" defTabSz="914400" rtl="0" eaLnBrk="1" fontAlgn="auto" latinLnBrk="0" hangingPunct="1">
              <a:lnSpc>
                <a:spcPct val="115000"/>
              </a:lnSpc>
              <a:spcBef>
                <a:spcPts val="0"/>
              </a:spcBef>
              <a:spcAft>
                <a:spcPts val="0"/>
              </a:spcAft>
              <a:buClr>
                <a:srgbClr val="222222"/>
              </a:buClr>
              <a:buSzPts val="1800"/>
              <a:buFontTx/>
              <a:buNone/>
              <a:tabLst/>
              <a:defRPr/>
            </a:pPr>
            <a:endParaRPr lang="en-US" sz="1800" b="1" dirty="0">
              <a:solidFill>
                <a:srgbClr val="222222"/>
              </a:solidFill>
              <a:latin typeface="Calibri"/>
              <a:ea typeface="Calibri"/>
              <a:cs typeface="Calibri"/>
              <a:sym typeface="Calibri"/>
            </a:endParaRPr>
          </a:p>
          <a:p>
            <a:pPr marL="114300" marR="0" lvl="0" indent="0" algn="l" defTabSz="914400" rtl="0" eaLnBrk="1" fontAlgn="auto" latinLnBrk="0" hangingPunct="1">
              <a:lnSpc>
                <a:spcPct val="115000"/>
              </a:lnSpc>
              <a:spcBef>
                <a:spcPts val="0"/>
              </a:spcBef>
              <a:spcAft>
                <a:spcPts val="0"/>
              </a:spcAft>
              <a:buClr>
                <a:srgbClr val="222222"/>
              </a:buClr>
              <a:buSzPts val="1800"/>
              <a:buFontTx/>
              <a:buNone/>
              <a:tabLst/>
              <a:defRPr/>
            </a:pPr>
            <a:r>
              <a:rPr lang="en-US" sz="1800" b="1" dirty="0">
                <a:solidFill>
                  <a:srgbClr val="222222"/>
                </a:solidFill>
                <a:latin typeface="Calibri"/>
                <a:ea typeface="Calibri"/>
                <a:cs typeface="Calibri"/>
                <a:sym typeface="Calibri"/>
              </a:rPr>
              <a:t>“Fair play putting a splash of “autism-friendly” all over the event. Even the map gives you confidence as a family to go to the event. It shows you care and you’re making an effort to include us all”</a:t>
            </a:r>
            <a:r>
              <a:rPr lang="en-US" sz="1800" dirty="0">
                <a:solidFill>
                  <a:srgbClr val="222222"/>
                </a:solidFill>
                <a:latin typeface="Calibri"/>
                <a:ea typeface="Calibri"/>
                <a:cs typeface="Calibri"/>
                <a:sym typeface="Calibri"/>
              </a:rPr>
              <a:t> </a:t>
            </a:r>
            <a:br>
              <a:rPr lang="en-US" sz="1800" dirty="0">
                <a:solidFill>
                  <a:srgbClr val="222222"/>
                </a:solidFill>
                <a:latin typeface="Calibri"/>
                <a:ea typeface="Calibri"/>
                <a:cs typeface="Calibri"/>
                <a:sym typeface="Calibri"/>
              </a:rPr>
            </a:br>
            <a:r>
              <a:rPr lang="en-US" sz="1800" i="1" dirty="0">
                <a:solidFill>
                  <a:srgbClr val="222222"/>
                </a:solidFill>
                <a:latin typeface="Calibri"/>
                <a:ea typeface="Calibri"/>
                <a:cs typeface="Calibri"/>
                <a:sym typeface="Calibri"/>
              </a:rPr>
              <a:t>Parent of neurodivergent child</a:t>
            </a:r>
          </a:p>
          <a:p>
            <a:pPr marL="457200" lvl="0" indent="-342900" algn="l" rtl="0">
              <a:lnSpc>
                <a:spcPct val="115000"/>
              </a:lnSpc>
              <a:spcBef>
                <a:spcPts val="0"/>
              </a:spcBef>
              <a:spcAft>
                <a:spcPts val="0"/>
              </a:spcAft>
              <a:buClr>
                <a:srgbClr val="222222"/>
              </a:buClr>
              <a:buSzPts val="1800"/>
              <a:buChar char="●"/>
            </a:pPr>
            <a:endParaRPr lang="en-US" sz="1800" dirty="0">
              <a:solidFill>
                <a:srgbClr val="222222"/>
              </a:solidFill>
            </a:endParaRP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8</a:t>
            </a:fld>
            <a:endParaRPr lang="en-IE"/>
          </a:p>
        </p:txBody>
      </p:sp>
    </p:spTree>
    <p:extLst>
      <p:ext uri="{BB962C8B-B14F-4D97-AF65-F5344CB8AC3E}">
        <p14:creationId xmlns:p14="http://schemas.microsoft.com/office/powerpoint/2010/main" val="42306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Images of UCD Vets accessible building, the school’s Neurodiversity staff and student group. </a:t>
            </a:r>
            <a:r>
              <a:rPr lang="en-IE" sz="1200" b="1" dirty="0"/>
              <a:t>Contact SVM for more information: </a:t>
            </a:r>
            <a:r>
              <a:rPr lang="en-IE" sz="1200" b="1" dirty="0">
                <a:hlinkClick r:id="rId3"/>
              </a:rPr>
              <a:t>eimear.burkley@ucd.ie</a:t>
            </a:r>
            <a:r>
              <a:rPr lang="en-IE" sz="1200" b="1" dirty="0"/>
              <a:t> </a:t>
            </a:r>
          </a:p>
          <a:p>
            <a:endParaRPr lang="en-IE" dirty="0"/>
          </a:p>
        </p:txBody>
      </p:sp>
      <p:sp>
        <p:nvSpPr>
          <p:cNvPr id="4" name="Slide Number Placeholder 3"/>
          <p:cNvSpPr>
            <a:spLocks noGrp="1"/>
          </p:cNvSpPr>
          <p:nvPr>
            <p:ph type="sldNum" sz="quarter" idx="5"/>
          </p:nvPr>
        </p:nvSpPr>
        <p:spPr/>
        <p:txBody>
          <a:bodyPr/>
          <a:lstStyle/>
          <a:p>
            <a:fld id="{BB1CF4D8-27A5-49FF-A3F9-4A634708B83D}" type="slidenum">
              <a:rPr lang="en-IE" smtClean="0"/>
              <a:t>9</a:t>
            </a:fld>
            <a:endParaRPr lang="en-IE"/>
          </a:p>
        </p:txBody>
      </p:sp>
    </p:spTree>
    <p:extLst>
      <p:ext uri="{BB962C8B-B14F-4D97-AF65-F5344CB8AC3E}">
        <p14:creationId xmlns:p14="http://schemas.microsoft.com/office/powerpoint/2010/main" val="140619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open.spotify.com/show/6u4nVtp0UgxdvrA6yIIUwI?si=c4fb576400aa4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podcasts.apple.com/ie/podcast/the-blind-spot/id1618448409" TargetMode="External"/><Relationship Id="rId5" Type="http://schemas.openxmlformats.org/officeDocument/2006/relationships/image" Target="../media/image13.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edi@ucd.i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4.svg"/><Relationship Id="rId5" Type="http://schemas.openxmlformats.org/officeDocument/2006/relationships/image" Target="../media/image24.PNG"/><Relationship Id="rId10"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5.jpg"/><Relationship Id="rId7" Type="http://schemas.openxmlformats.org/officeDocument/2006/relationships/image" Target="../media/image30.jpg"/><Relationship Id="rId12"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svg"/><Relationship Id="rId5" Type="http://schemas.openxmlformats.org/officeDocument/2006/relationships/image" Target="../media/image29.jpeg"/><Relationship Id="rId10" Type="http://schemas.openxmlformats.org/officeDocument/2006/relationships/image" Target="../media/image3.png"/><Relationship Id="rId4" Type="http://schemas.openxmlformats.org/officeDocument/2006/relationships/image" Target="../media/image28.jp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mailto:edi@ucd.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deirdre.oconnor@ucd.ie" TargetMode="Externa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hyperlink" Target="mailto:emily.smith@ucd.ie" TargetMode="Externa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sv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mailto:tina.lowe@ucd.ie" TargetMode="External"/><Relationship Id="rId4" Type="http://schemas.openxmlformats.org/officeDocument/2006/relationships/image" Target="../media/image9.png"/><Relationship Id="rId9" Type="http://schemas.openxmlformats.org/officeDocument/2006/relationships/hyperlink" Target="http://www.ucd.ie/all/aboutus/campusaccessibil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tom.costelloe@ucd.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blanaid.gavin@ucd.i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edi@ucd.i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jennie.blake@ucd.ie" TargetMode="External"/><Relationship Id="rId4" Type="http://schemas.openxmlformats.org/officeDocument/2006/relationships/hyperlink" Target="mailto:simon.gray@ucd.i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mailto:eimear.burkley@ucd.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AB10319-0AE1-A45D-40FE-DC838D8F6FF6}"/>
              </a:ext>
            </a:extLst>
          </p:cNvPr>
          <p:cNvPicPr>
            <a:picLocks noChangeAspect="1"/>
          </p:cNvPicPr>
          <p:nvPr/>
        </p:nvPicPr>
        <p:blipFill rotWithShape="1">
          <a:blip r:embed="rId3"/>
          <a:srcRect r="427" b="1"/>
          <a:stretch/>
        </p:blipFill>
        <p:spPr>
          <a:xfrm>
            <a:off x="20" y="1923"/>
            <a:ext cx="18287980" cy="10285077"/>
          </a:xfrm>
          <a:prstGeom prst="rect">
            <a:avLst/>
          </a:prstGeom>
        </p:spPr>
      </p:pic>
    </p:spTree>
    <p:extLst>
      <p:ext uri="{BB962C8B-B14F-4D97-AF65-F5344CB8AC3E}">
        <p14:creationId xmlns:p14="http://schemas.microsoft.com/office/powerpoint/2010/main" val="417123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B174F-E79C-90DE-E215-FEDE4A52F887}"/>
              </a:ext>
            </a:extLst>
          </p:cNvPr>
          <p:cNvPicPr>
            <a:picLocks noChangeAspect="1"/>
          </p:cNvPicPr>
          <p:nvPr/>
        </p:nvPicPr>
        <p:blipFill rotWithShape="1">
          <a:blip r:embed="rId3"/>
          <a:srcRect r="444"/>
          <a:stretch/>
        </p:blipFill>
        <p:spPr>
          <a:xfrm>
            <a:off x="20" y="1923"/>
            <a:ext cx="18287980" cy="10285077"/>
          </a:xfrm>
          <a:prstGeom prst="rect">
            <a:avLst/>
          </a:prstGeom>
        </p:spPr>
      </p:pic>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4786" y="1"/>
            <a:ext cx="10943215" cy="10280186"/>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319548C-AEE9-C9BE-BFD1-4A3334B5BC79}"/>
              </a:ext>
            </a:extLst>
          </p:cNvPr>
          <p:cNvPicPr>
            <a:picLocks noChangeAspect="1"/>
          </p:cNvPicPr>
          <p:nvPr/>
        </p:nvPicPr>
        <p:blipFill rotWithShape="1">
          <a:blip r:embed="rId4"/>
          <a:srcRect r="1" b="5114"/>
          <a:stretch/>
        </p:blipFill>
        <p:spPr>
          <a:xfrm>
            <a:off x="7594633" y="1"/>
            <a:ext cx="10693370" cy="10280186"/>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5" name="TextBox 4">
            <a:extLst>
              <a:ext uri="{FF2B5EF4-FFF2-40B4-BE49-F238E27FC236}">
                <a16:creationId xmlns:a16="http://schemas.microsoft.com/office/drawing/2014/main" id="{01D51A07-49D0-C860-A627-FDFD99285CBC}"/>
              </a:ext>
            </a:extLst>
          </p:cNvPr>
          <p:cNvSpPr txBox="1"/>
          <p:nvPr/>
        </p:nvSpPr>
        <p:spPr>
          <a:xfrm>
            <a:off x="381000" y="1485900"/>
            <a:ext cx="7239000" cy="7879080"/>
          </a:xfrm>
          <a:prstGeom prst="rect">
            <a:avLst/>
          </a:prstGeom>
          <a:noFill/>
        </p:spPr>
        <p:txBody>
          <a:bodyPr wrap="square" rtlCol="0">
            <a:spAutoFit/>
          </a:bodyPr>
          <a:lstStyle/>
          <a:p>
            <a:pPr algn="l"/>
            <a:r>
              <a:rPr lang="en-US" sz="3600" i="0" dirty="0">
                <a:effectLst/>
                <a:latin typeface="Arial" panose="020B0604020202020204" pitchFamily="34" charset="0"/>
                <a:cs typeface="Arial" panose="020B0604020202020204" pitchFamily="34" charset="0"/>
              </a:rPr>
              <a:t>15 episodes</a:t>
            </a:r>
          </a:p>
          <a:p>
            <a:pPr algn="l"/>
            <a:endParaRPr lang="en-US" sz="3600" i="0" dirty="0">
              <a:effectLst/>
              <a:latin typeface="Arial" panose="020B0604020202020204" pitchFamily="34" charset="0"/>
              <a:cs typeface="Arial" panose="020B0604020202020204" pitchFamily="34" charset="0"/>
            </a:endParaRPr>
          </a:p>
          <a:p>
            <a:pPr algn="l" rtl="0"/>
            <a:r>
              <a:rPr lang="en-US" sz="3200" b="1" i="0" dirty="0">
                <a:solidFill>
                  <a:srgbClr val="1D1D1F"/>
                </a:solidFill>
                <a:effectLst/>
                <a:latin typeface="SF Pro Text"/>
              </a:rPr>
              <a:t>Get the lowdown on equality and access, on accessible-first designs, and discover how good design benefits everyone. Thinking about 'inclusion first' opens the world. </a:t>
            </a:r>
          </a:p>
          <a:p>
            <a:pPr algn="l" rtl="0"/>
            <a:endParaRPr lang="en-US" sz="3200" dirty="0">
              <a:solidFill>
                <a:srgbClr val="1D1D1F"/>
              </a:solidFill>
              <a:latin typeface="SF Pro Text"/>
            </a:endParaRPr>
          </a:p>
          <a:p>
            <a:pPr algn="l" rtl="0"/>
            <a:r>
              <a:rPr lang="en-US" sz="3200" b="0" i="0" dirty="0">
                <a:solidFill>
                  <a:srgbClr val="1D1D1F"/>
                </a:solidFill>
                <a:effectLst/>
                <a:latin typeface="SF Pro Text"/>
              </a:rPr>
              <a:t>Great designs, amazing technologies and good policies improve the lives of everyone, in communities, places, spaces, landscapes, buildings, technologies and more. This podcast focuses on real people facing real challenges that can and will be fixed.</a:t>
            </a:r>
          </a:p>
          <a:p>
            <a:endParaRPr lang="en-IE" dirty="0"/>
          </a:p>
        </p:txBody>
      </p:sp>
      <p:pic>
        <p:nvPicPr>
          <p:cNvPr id="6" name="Picture 5">
            <a:extLst>
              <a:ext uri="{FF2B5EF4-FFF2-40B4-BE49-F238E27FC236}">
                <a16:creationId xmlns:a16="http://schemas.microsoft.com/office/drawing/2014/main" id="{5CB45D02-D421-4F4B-A186-83EC7896A13C}"/>
              </a:ext>
            </a:extLst>
          </p:cNvPr>
          <p:cNvPicPr>
            <a:picLocks noChangeAspect="1"/>
          </p:cNvPicPr>
          <p:nvPr/>
        </p:nvPicPr>
        <p:blipFill>
          <a:blip r:embed="rId5"/>
          <a:stretch>
            <a:fillRect/>
          </a:stretch>
        </p:blipFill>
        <p:spPr>
          <a:xfrm>
            <a:off x="38100" y="9258300"/>
            <a:ext cx="762000" cy="1028700"/>
          </a:xfrm>
          <a:prstGeom prst="rect">
            <a:avLst/>
          </a:prstGeom>
        </p:spPr>
      </p:pic>
      <p:sp>
        <p:nvSpPr>
          <p:cNvPr id="12" name="TextBox 11">
            <a:extLst>
              <a:ext uri="{FF2B5EF4-FFF2-40B4-BE49-F238E27FC236}">
                <a16:creationId xmlns:a16="http://schemas.microsoft.com/office/drawing/2014/main" id="{E70A5E2C-6286-2D8C-917B-92CFB146051E}"/>
              </a:ext>
            </a:extLst>
          </p:cNvPr>
          <p:cNvSpPr txBox="1"/>
          <p:nvPr/>
        </p:nvSpPr>
        <p:spPr>
          <a:xfrm>
            <a:off x="1219200" y="9410700"/>
            <a:ext cx="8534400" cy="646331"/>
          </a:xfrm>
          <a:prstGeom prst="rect">
            <a:avLst/>
          </a:prstGeom>
          <a:noFill/>
        </p:spPr>
        <p:txBody>
          <a:bodyPr wrap="square" rtlCol="0">
            <a:spAutoFit/>
          </a:bodyPr>
          <a:lstStyle/>
          <a:p>
            <a:r>
              <a:rPr lang="en-US" sz="3600" dirty="0">
                <a:solidFill>
                  <a:srgbClr val="222222"/>
                </a:solidFill>
                <a:latin typeface="Arial" panose="020B0604020202020204" pitchFamily="34" charset="0"/>
              </a:rPr>
              <a:t>On</a:t>
            </a:r>
            <a:r>
              <a:rPr lang="en-US" sz="3600" b="0" i="0" dirty="0">
                <a:solidFill>
                  <a:srgbClr val="222222"/>
                </a:solidFill>
                <a:effectLst/>
                <a:latin typeface="Arial" panose="020B0604020202020204" pitchFamily="34" charset="0"/>
              </a:rPr>
              <a:t> </a:t>
            </a:r>
            <a:r>
              <a:rPr lang="en-US" sz="3600" i="0" dirty="0">
                <a:solidFill>
                  <a:srgbClr val="222222"/>
                </a:solidFill>
                <a:effectLst/>
                <a:latin typeface="Arial" panose="020B0604020202020204" pitchFamily="34" charset="0"/>
                <a:hlinkClick r:id="rId6"/>
              </a:rPr>
              <a:t>Apple Podcast </a:t>
            </a:r>
            <a:r>
              <a:rPr lang="en-US" sz="3600" b="0" i="0" dirty="0">
                <a:solidFill>
                  <a:srgbClr val="222222"/>
                </a:solidFill>
                <a:effectLst/>
                <a:latin typeface="Arial" panose="020B0604020202020204" pitchFamily="34" charset="0"/>
              </a:rPr>
              <a:t>player &amp; </a:t>
            </a:r>
            <a:r>
              <a:rPr lang="en-US" sz="3600" b="0" i="0" dirty="0">
                <a:solidFill>
                  <a:srgbClr val="222222"/>
                </a:solidFill>
                <a:effectLst/>
                <a:latin typeface="Arial" panose="020B0604020202020204" pitchFamily="34" charset="0"/>
                <a:hlinkClick r:id="rId7"/>
              </a:rPr>
              <a:t>Spotify</a:t>
            </a:r>
            <a:endParaRPr lang="en-IE" sz="3600" dirty="0"/>
          </a:p>
        </p:txBody>
      </p:sp>
    </p:spTree>
    <p:extLst>
      <p:ext uri="{BB962C8B-B14F-4D97-AF65-F5344CB8AC3E}">
        <p14:creationId xmlns:p14="http://schemas.microsoft.com/office/powerpoint/2010/main" val="136348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0E25DEA9-9675-0A76-B511-7923EDE00D50}"/>
              </a:ext>
            </a:extLst>
          </p:cNvPr>
          <p:cNvPicPr>
            <a:picLocks noChangeAspect="1"/>
          </p:cNvPicPr>
          <p:nvPr/>
        </p:nvPicPr>
        <p:blipFill rotWithShape="1">
          <a:blip r:embed="rId3"/>
          <a:srcRect b="461"/>
          <a:stretch/>
        </p:blipFill>
        <p:spPr>
          <a:xfrm>
            <a:off x="20" y="1923"/>
            <a:ext cx="18287980" cy="10285077"/>
          </a:xfrm>
          <a:prstGeom prst="rect">
            <a:avLst/>
          </a:prstGeom>
        </p:spPr>
      </p:pic>
      <p:sp>
        <p:nvSpPr>
          <p:cNvPr id="9" name="TextBox 8">
            <a:extLst>
              <a:ext uri="{FF2B5EF4-FFF2-40B4-BE49-F238E27FC236}">
                <a16:creationId xmlns:a16="http://schemas.microsoft.com/office/drawing/2014/main" id="{B9AA8A25-3F5A-9D36-4C28-4B87F5193102}"/>
              </a:ext>
            </a:extLst>
          </p:cNvPr>
          <p:cNvSpPr txBox="1"/>
          <p:nvPr/>
        </p:nvSpPr>
        <p:spPr>
          <a:xfrm>
            <a:off x="1905000" y="1866900"/>
            <a:ext cx="13030200" cy="4339650"/>
          </a:xfrm>
          <a:prstGeom prst="rect">
            <a:avLst/>
          </a:prstGeom>
          <a:noFill/>
        </p:spPr>
        <p:txBody>
          <a:bodyPr wrap="square" rtlCol="0">
            <a:spAutoFit/>
          </a:bodyPr>
          <a:lstStyle/>
          <a:p>
            <a:pPr algn="ctr"/>
            <a:r>
              <a:rPr lang="en-IE" sz="13800" dirty="0">
                <a:latin typeface="Arial" panose="020B0604020202020204" pitchFamily="34" charset="0"/>
                <a:cs typeface="Arial" panose="020B0604020202020204" pitchFamily="34" charset="0"/>
              </a:rPr>
              <a:t>What’s Your Nutshell?</a:t>
            </a:r>
          </a:p>
        </p:txBody>
      </p:sp>
      <p:sp>
        <p:nvSpPr>
          <p:cNvPr id="2" name="TextBox 1">
            <a:extLst>
              <a:ext uri="{FF2B5EF4-FFF2-40B4-BE49-F238E27FC236}">
                <a16:creationId xmlns:a16="http://schemas.microsoft.com/office/drawing/2014/main" id="{67641856-045A-E2AF-660C-DE6AD0DC07A4}"/>
              </a:ext>
            </a:extLst>
          </p:cNvPr>
          <p:cNvSpPr txBox="1"/>
          <p:nvPr/>
        </p:nvSpPr>
        <p:spPr>
          <a:xfrm>
            <a:off x="3657600" y="6362700"/>
            <a:ext cx="12039600" cy="2616101"/>
          </a:xfrm>
          <a:prstGeom prst="rect">
            <a:avLst/>
          </a:prstGeom>
          <a:noFill/>
        </p:spPr>
        <p:txBody>
          <a:bodyPr wrap="square" rtlCol="0">
            <a:spAutoFit/>
          </a:bodyPr>
          <a:lstStyle/>
          <a:p>
            <a:r>
              <a:rPr lang="en-IE" sz="6000" b="1" dirty="0"/>
              <a:t>Share your nutshell  </a:t>
            </a:r>
            <a:r>
              <a:rPr lang="en-IE" sz="6000" b="1" dirty="0">
                <a:hlinkClick r:id="rId4"/>
              </a:rPr>
              <a:t>edi@ucd.ie</a:t>
            </a:r>
            <a:endParaRPr lang="en-IE" sz="6000" b="1" dirty="0"/>
          </a:p>
          <a:p>
            <a:r>
              <a:rPr lang="en-IE" sz="6000" b="1" dirty="0"/>
              <a:t>Join the cluster </a:t>
            </a:r>
            <a:r>
              <a:rPr lang="en-IE" sz="6000" b="1" dirty="0">
                <a:sym typeface="Wingdings" panose="05000000000000000000" pitchFamily="2" charset="2"/>
              </a:rPr>
              <a:t></a:t>
            </a:r>
            <a:r>
              <a:rPr lang="en-IE" sz="6000" b="1" dirty="0"/>
              <a:t> </a:t>
            </a:r>
          </a:p>
          <a:p>
            <a:r>
              <a:rPr lang="en-IE" sz="4400" b="1" dirty="0"/>
              <a:t>(Instructions and templates on next slide)</a:t>
            </a:r>
            <a:endParaRPr lang="en-IE" sz="2000" b="1" dirty="0"/>
          </a:p>
        </p:txBody>
      </p:sp>
    </p:spTree>
    <p:extLst>
      <p:ext uri="{BB962C8B-B14F-4D97-AF65-F5344CB8AC3E}">
        <p14:creationId xmlns:p14="http://schemas.microsoft.com/office/powerpoint/2010/main" val="56215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9D3673-B5B0-9DC7-C7C2-AB315656A1BB}"/>
              </a:ext>
            </a:extLst>
          </p:cNvPr>
          <p:cNvPicPr>
            <a:picLocks noChangeAspect="1"/>
          </p:cNvPicPr>
          <p:nvPr/>
        </p:nvPicPr>
        <p:blipFill rotWithShape="1">
          <a:blip r:embed="rId3">
            <a:alphaModFix amt="35000"/>
          </a:blip>
          <a:srcRect b="2203"/>
          <a:stretch/>
        </p:blipFill>
        <p:spPr>
          <a:xfrm>
            <a:off x="20" y="1531"/>
            <a:ext cx="18287980" cy="10283937"/>
          </a:xfrm>
          <a:prstGeom prst="rect">
            <a:avLst/>
          </a:prstGeom>
        </p:spPr>
      </p:pic>
      <p:sp>
        <p:nvSpPr>
          <p:cNvPr id="11" name="TextBox 10">
            <a:extLst>
              <a:ext uri="{FF2B5EF4-FFF2-40B4-BE49-F238E27FC236}">
                <a16:creationId xmlns:a16="http://schemas.microsoft.com/office/drawing/2014/main" id="{B6F07CF1-C137-B69A-D703-6D740135B2F0}"/>
              </a:ext>
            </a:extLst>
          </p:cNvPr>
          <p:cNvSpPr txBox="1"/>
          <p:nvPr/>
        </p:nvSpPr>
        <p:spPr>
          <a:xfrm>
            <a:off x="457200" y="4838700"/>
            <a:ext cx="6738681" cy="1447800"/>
          </a:xfrm>
          <a:prstGeom prst="rect">
            <a:avLst/>
          </a:prstGeom>
        </p:spPr>
        <p:txBody>
          <a:bodyPr vert="horz" lIns="91440" tIns="45720" rIns="91440" bIns="45720" rtlCol="0" anchor="t">
            <a:normAutofit lnSpcReduction="10000"/>
          </a:bodyPr>
          <a:lstStyle/>
          <a:p>
            <a:pPr>
              <a:lnSpc>
                <a:spcPct val="90000"/>
              </a:lnSpc>
              <a:spcAft>
                <a:spcPts val="600"/>
              </a:spcAft>
            </a:pPr>
            <a:r>
              <a:rPr lang="en-US" sz="4400" b="1" dirty="0">
                <a:latin typeface="Arial" panose="020B0604020202020204" pitchFamily="34" charset="0"/>
                <a:cs typeface="Arial" panose="020B0604020202020204" pitchFamily="34" charset="0"/>
              </a:rPr>
              <a:t>THANK YOU</a:t>
            </a:r>
          </a:p>
          <a:p>
            <a:pPr>
              <a:lnSpc>
                <a:spcPct val="90000"/>
              </a:lnSpc>
              <a:spcAft>
                <a:spcPts val="600"/>
              </a:spcAft>
            </a:pPr>
            <a:r>
              <a:rPr lang="en-US" sz="4400" b="1" dirty="0">
                <a:latin typeface="Arial" panose="020B0604020202020204" pitchFamily="34" charset="0"/>
                <a:cs typeface="Arial" panose="020B0604020202020204" pitchFamily="34" charset="0"/>
              </a:rPr>
              <a:t>#IDPD23</a:t>
            </a:r>
          </a:p>
          <a:p>
            <a:pPr>
              <a:lnSpc>
                <a:spcPct val="90000"/>
              </a:lnSpc>
              <a:spcAft>
                <a:spcPts val="600"/>
              </a:spcAft>
            </a:pPr>
            <a:endParaRPr lang="en-US" sz="4400" b="1"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422" y="295665"/>
            <a:ext cx="3031236" cy="3031236"/>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0ADA95-4E12-7707-8C32-D68A04AB2C02}"/>
              </a:ext>
            </a:extLst>
          </p:cNvPr>
          <p:cNvPicPr>
            <a:picLocks noChangeAspect="1"/>
          </p:cNvPicPr>
          <p:nvPr/>
        </p:nvPicPr>
        <p:blipFill>
          <a:blip r:embed="rId4">
            <a:extLst>
              <a:ext uri="{28A0092B-C50C-407E-A947-70E740481C1C}">
                <a14:useLocalDpi xmlns:a14="http://schemas.microsoft.com/office/drawing/2010/main" val="0"/>
              </a:ext>
            </a:extLst>
          </a:blip>
          <a:srcRect l="10441" r="10441"/>
          <a:stretch/>
        </p:blipFill>
        <p:spPr>
          <a:xfrm>
            <a:off x="8571310" y="542553"/>
            <a:ext cx="2537460" cy="253746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3" name="Freeform: Shape 2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72398" y="1"/>
            <a:ext cx="6115602" cy="5167892"/>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142" y="3826117"/>
            <a:ext cx="4608576" cy="4608576"/>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31EC6925-04CD-A72C-8924-1B17E702609F}"/>
              </a:ext>
            </a:extLst>
          </p:cNvPr>
          <p:cNvPicPr>
            <a:picLocks noChangeAspect="1"/>
          </p:cNvPicPr>
          <p:nvPr/>
        </p:nvPicPr>
        <p:blipFill>
          <a:blip r:embed="rId5">
            <a:extLst>
              <a:ext uri="{28A0092B-C50C-407E-A947-70E740481C1C}">
                <a14:useLocalDpi xmlns:a14="http://schemas.microsoft.com/office/drawing/2010/main" val="0"/>
              </a:ext>
            </a:extLst>
          </a:blip>
          <a:srcRect l="11226" r="11226"/>
          <a:stretch/>
        </p:blipFill>
        <p:spPr>
          <a:xfrm>
            <a:off x="8829030" y="4073005"/>
            <a:ext cx="4114800" cy="41148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Picture 4">
            <a:extLst>
              <a:ext uri="{FF2B5EF4-FFF2-40B4-BE49-F238E27FC236}">
                <a16:creationId xmlns:a16="http://schemas.microsoft.com/office/drawing/2014/main" id="{C299E5B8-B314-23BE-BA81-4F09C0B833C6}"/>
              </a:ext>
            </a:extLst>
          </p:cNvPr>
          <p:cNvPicPr>
            <a:picLocks noChangeAspect="1"/>
          </p:cNvPicPr>
          <p:nvPr/>
        </p:nvPicPr>
        <p:blipFill>
          <a:blip r:embed="rId6" cstate="print">
            <a:extLst>
              <a:ext uri="{28A0092B-C50C-407E-A947-70E740481C1C}">
                <a14:useLocalDpi xmlns:a14="http://schemas.microsoft.com/office/drawing/2010/main" val="0"/>
              </a:ext>
            </a:extLst>
          </a:blip>
          <a:srcRect l="5280" r="5280"/>
          <a:stretch/>
        </p:blipFill>
        <p:spPr>
          <a:xfrm>
            <a:off x="12417936" y="3"/>
            <a:ext cx="5870064" cy="4922353"/>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7" name="Freeform: Shape 2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9743" y="6906127"/>
            <a:ext cx="6421668" cy="3380870"/>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B038D36-7326-961C-7921-D971F3DE6A89}"/>
              </a:ext>
            </a:extLst>
          </p:cNvPr>
          <p:cNvPicPr>
            <a:picLocks noChangeAspect="1"/>
          </p:cNvPicPr>
          <p:nvPr/>
        </p:nvPicPr>
        <p:blipFill>
          <a:blip r:embed="rId7" cstate="print">
            <a:extLst>
              <a:ext uri="{28A0092B-C50C-407E-A947-70E740481C1C}">
                <a14:useLocalDpi xmlns:a14="http://schemas.microsoft.com/office/drawing/2010/main" val="0"/>
              </a:ext>
            </a:extLst>
          </a:blip>
          <a:srcRect t="14754" b="14754"/>
          <a:stretch/>
        </p:blipFill>
        <p:spPr>
          <a:xfrm>
            <a:off x="2727921" y="7154304"/>
            <a:ext cx="5925312" cy="3132693"/>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9" name="Freeform: Shape 2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2555" y="5950242"/>
            <a:ext cx="5009937" cy="4336759"/>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A500B98-5D64-7B6B-835D-F8A3224BD187}"/>
              </a:ext>
            </a:extLst>
          </p:cNvPr>
          <p:cNvPicPr>
            <a:picLocks noChangeAspect="1"/>
          </p:cNvPicPr>
          <p:nvPr/>
        </p:nvPicPr>
        <p:blipFill>
          <a:blip r:embed="rId8" cstate="print">
            <a:extLst>
              <a:ext uri="{28A0092B-C50C-407E-A947-70E740481C1C}">
                <a14:useLocalDpi xmlns:a14="http://schemas.microsoft.com/office/drawing/2010/main" val="0"/>
              </a:ext>
            </a:extLst>
          </a:blip>
          <a:srcRect l="6277" r="6277"/>
          <a:stretch/>
        </p:blipFill>
        <p:spPr>
          <a:xfrm>
            <a:off x="13514124" y="6197319"/>
            <a:ext cx="4768368" cy="4089681"/>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26" name="Freeform 3">
            <a:extLst>
              <a:ext uri="{FF2B5EF4-FFF2-40B4-BE49-F238E27FC236}">
                <a16:creationId xmlns:a16="http://schemas.microsoft.com/office/drawing/2014/main" id="{509BE216-9FA1-EA8C-8C8B-2DDDF796C827}"/>
              </a:ext>
            </a:extLst>
          </p:cNvPr>
          <p:cNvSpPr/>
          <p:nvPr/>
        </p:nvSpPr>
        <p:spPr>
          <a:xfrm>
            <a:off x="381000" y="8267700"/>
            <a:ext cx="1172952" cy="1714500"/>
          </a:xfrm>
          <a:custGeom>
            <a:avLst/>
            <a:gdLst/>
            <a:ahLst/>
            <a:cxnLst/>
            <a:rect l="l" t="t" r="r" b="b"/>
            <a:pathLst>
              <a:path w="1325352" h="1939691">
                <a:moveTo>
                  <a:pt x="0" y="0"/>
                </a:moveTo>
                <a:lnTo>
                  <a:pt x="1325352" y="0"/>
                </a:lnTo>
                <a:lnTo>
                  <a:pt x="1325352" y="1939691"/>
                </a:lnTo>
                <a:lnTo>
                  <a:pt x="0" y="1939691"/>
                </a:lnTo>
                <a:lnTo>
                  <a:pt x="0" y="0"/>
                </a:lnTo>
                <a:close/>
              </a:path>
            </a:pathLst>
          </a:custGeom>
          <a:blipFill>
            <a:blip r:embed="rId9"/>
            <a:stretch>
              <a:fillRect t="-64" b="-64"/>
            </a:stretch>
          </a:blipFill>
        </p:spPr>
        <p:txBody>
          <a:bodyPr/>
          <a:lstStyle/>
          <a:p>
            <a:endParaRPr lang="en-IE"/>
          </a:p>
        </p:txBody>
      </p:sp>
      <p:sp>
        <p:nvSpPr>
          <p:cNvPr id="28" name="Freeform 2">
            <a:extLst>
              <a:ext uri="{FF2B5EF4-FFF2-40B4-BE49-F238E27FC236}">
                <a16:creationId xmlns:a16="http://schemas.microsoft.com/office/drawing/2014/main" id="{04D0BF9D-0525-4EBF-1190-96BD8B19C34C}"/>
              </a:ext>
            </a:extLst>
          </p:cNvPr>
          <p:cNvSpPr/>
          <p:nvPr/>
        </p:nvSpPr>
        <p:spPr>
          <a:xfrm rot="8762115">
            <a:off x="168096" y="225811"/>
            <a:ext cx="1073595" cy="838699"/>
          </a:xfrm>
          <a:custGeom>
            <a:avLst/>
            <a:gdLst/>
            <a:ahLst/>
            <a:cxnLst/>
            <a:rect l="l" t="t" r="r" b="b"/>
            <a:pathLst>
              <a:path w="2524335" h="2117286">
                <a:moveTo>
                  <a:pt x="0" y="0"/>
                </a:moveTo>
                <a:lnTo>
                  <a:pt x="2524336" y="0"/>
                </a:lnTo>
                <a:lnTo>
                  <a:pt x="2524336" y="2117286"/>
                </a:lnTo>
                <a:lnTo>
                  <a:pt x="0" y="2117286"/>
                </a:lnTo>
                <a:lnTo>
                  <a:pt x="0" y="0"/>
                </a:lnTo>
                <a:close/>
              </a:path>
            </a:pathLst>
          </a:custGeom>
          <a:blipFill>
            <a:blip r:embed="rId10">
              <a:alphaModFix amt="42000"/>
              <a:extLst>
                <a:ext uri="{96DAC541-7B7A-43D3-8B79-37D633B846F1}">
                  <asvg:svgBlip xmlns:asvg="http://schemas.microsoft.com/office/drawing/2016/SVG/main" r:embed="rId11"/>
                </a:ext>
              </a:extLst>
            </a:blip>
            <a:stretch>
              <a:fillRect/>
            </a:stretch>
          </a:blipFill>
        </p:spPr>
        <p:txBody>
          <a:bodyPr/>
          <a:lstStyle/>
          <a:p>
            <a:endParaRPr lang="en-IE"/>
          </a:p>
        </p:txBody>
      </p:sp>
    </p:spTree>
    <p:extLst>
      <p:ext uri="{BB962C8B-B14F-4D97-AF65-F5344CB8AC3E}">
        <p14:creationId xmlns:p14="http://schemas.microsoft.com/office/powerpoint/2010/main" val="189205272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A28AA74-07C1-441C-AFDB-3FEA62C3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6F07CF1-C137-B69A-D703-6D740135B2F0}"/>
              </a:ext>
            </a:extLst>
          </p:cNvPr>
          <p:cNvSpPr txBox="1"/>
          <p:nvPr/>
        </p:nvSpPr>
        <p:spPr>
          <a:xfrm>
            <a:off x="838200" y="7810500"/>
            <a:ext cx="5047646" cy="11309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kern="1200" dirty="0">
                <a:solidFill>
                  <a:schemeClr val="tx1"/>
                </a:solidFill>
                <a:latin typeface="+mj-lt"/>
                <a:ea typeface="+mj-ea"/>
                <a:cs typeface="+mj-cs"/>
              </a:rPr>
              <a:t>THANK YOU </a:t>
            </a:r>
          </a:p>
        </p:txBody>
      </p:sp>
      <p:pic>
        <p:nvPicPr>
          <p:cNvPr id="5" name="Picture 4">
            <a:extLst>
              <a:ext uri="{FF2B5EF4-FFF2-40B4-BE49-F238E27FC236}">
                <a16:creationId xmlns:a16="http://schemas.microsoft.com/office/drawing/2014/main" id="{C299E5B8-B314-23BE-BA81-4F09C0B83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044" b="2"/>
          <a:stretch/>
        </p:blipFill>
        <p:spPr>
          <a:xfrm>
            <a:off x="6993895" y="-3"/>
            <a:ext cx="3564138" cy="3343138"/>
          </a:xfrm>
          <a:prstGeom prst="rect">
            <a:avLst/>
          </a:prstGeom>
        </p:spPr>
      </p:pic>
      <p:pic>
        <p:nvPicPr>
          <p:cNvPr id="4" name="Picture 3">
            <a:extLst>
              <a:ext uri="{FF2B5EF4-FFF2-40B4-BE49-F238E27FC236}">
                <a16:creationId xmlns:a16="http://schemas.microsoft.com/office/drawing/2014/main" id="{A50ADA95-4E12-7707-8C32-D68A04AB2C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0" r="17524" b="2"/>
          <a:stretch/>
        </p:blipFill>
        <p:spPr>
          <a:xfrm>
            <a:off x="10849558" y="-3669"/>
            <a:ext cx="3564138" cy="3343138"/>
          </a:xfrm>
          <a:prstGeom prst="rect">
            <a:avLst/>
          </a:prstGeom>
        </p:spPr>
      </p:pic>
      <p:pic>
        <p:nvPicPr>
          <p:cNvPr id="14" name="Picture 13">
            <a:extLst>
              <a:ext uri="{FF2B5EF4-FFF2-40B4-BE49-F238E27FC236}">
                <a16:creationId xmlns:a16="http://schemas.microsoft.com/office/drawing/2014/main" id="{AA500B98-5D64-7B6B-835D-F8A3224BD1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39" r="14104" b="2"/>
          <a:stretch/>
        </p:blipFill>
        <p:spPr>
          <a:xfrm>
            <a:off x="14705220" y="-15334"/>
            <a:ext cx="3564138" cy="3343138"/>
          </a:xfrm>
          <a:prstGeom prst="rect">
            <a:avLst/>
          </a:prstGeom>
        </p:spPr>
      </p:pic>
      <p:pic>
        <p:nvPicPr>
          <p:cNvPr id="9" name="Picture 8">
            <a:extLst>
              <a:ext uri="{FF2B5EF4-FFF2-40B4-BE49-F238E27FC236}">
                <a16:creationId xmlns:a16="http://schemas.microsoft.com/office/drawing/2014/main" id="{179D3673-B5B0-9DC7-C7C2-AB315656A1BB}"/>
              </a:ext>
            </a:extLst>
          </p:cNvPr>
          <p:cNvPicPr>
            <a:picLocks noChangeAspect="1"/>
          </p:cNvPicPr>
          <p:nvPr/>
        </p:nvPicPr>
        <p:blipFill rotWithShape="1">
          <a:blip r:embed="rId6"/>
          <a:srcRect l="5010" r="1918" b="3"/>
          <a:stretch/>
        </p:blipFill>
        <p:spPr>
          <a:xfrm>
            <a:off x="6986013" y="3600226"/>
            <a:ext cx="4995337" cy="3086052"/>
          </a:xfrm>
          <a:prstGeom prst="rect">
            <a:avLst/>
          </a:prstGeom>
        </p:spPr>
      </p:pic>
      <p:pic>
        <p:nvPicPr>
          <p:cNvPr id="12" name="Picture 11">
            <a:extLst>
              <a:ext uri="{FF2B5EF4-FFF2-40B4-BE49-F238E27FC236}">
                <a16:creationId xmlns:a16="http://schemas.microsoft.com/office/drawing/2014/main" id="{7B038D36-7326-961C-7921-D971F3DE6A89}"/>
              </a:ext>
            </a:extLst>
          </p:cNvPr>
          <p:cNvPicPr>
            <a:picLocks noChangeAspect="1"/>
          </p:cNvPicPr>
          <p:nvPr/>
        </p:nvPicPr>
        <p:blipFill>
          <a:blip r:embed="rId7" cstate="print">
            <a:extLst>
              <a:ext uri="{28A0092B-C50C-407E-A947-70E740481C1C}">
                <a14:useLocalDpi xmlns:a14="http://schemas.microsoft.com/office/drawing/2010/main" val="0"/>
              </a:ext>
            </a:extLst>
          </a:blip>
          <a:srcRect t="5300" b="5300"/>
          <a:stretch/>
        </p:blipFill>
        <p:spPr>
          <a:xfrm>
            <a:off x="6934200" y="6945905"/>
            <a:ext cx="4986828" cy="3343635"/>
          </a:xfrm>
          <a:prstGeom prst="rect">
            <a:avLst/>
          </a:prstGeom>
        </p:spPr>
      </p:pic>
      <p:pic>
        <p:nvPicPr>
          <p:cNvPr id="16" name="Picture 15">
            <a:extLst>
              <a:ext uri="{FF2B5EF4-FFF2-40B4-BE49-F238E27FC236}">
                <a16:creationId xmlns:a16="http://schemas.microsoft.com/office/drawing/2014/main" id="{31EC6925-04CD-A72C-8924-1B17E70260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6343" r="2" b="2"/>
          <a:stretch/>
        </p:blipFill>
        <p:spPr>
          <a:xfrm>
            <a:off x="12274554" y="3600226"/>
            <a:ext cx="5994804" cy="6686775"/>
          </a:xfrm>
          <a:prstGeom prst="rect">
            <a:avLst/>
          </a:prstGeom>
        </p:spPr>
      </p:pic>
      <p:pic>
        <p:nvPicPr>
          <p:cNvPr id="7" name="Picture 6" descr="A person standing in front of a screen&#10;&#10;Description automatically generated">
            <a:extLst>
              <a:ext uri="{FF2B5EF4-FFF2-40B4-BE49-F238E27FC236}">
                <a16:creationId xmlns:a16="http://schemas.microsoft.com/office/drawing/2014/main" id="{52E280CE-A93A-8120-A033-EE6741AEB8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3619500"/>
            <a:ext cx="6562165" cy="3048000"/>
          </a:xfrm>
          <a:prstGeom prst="rect">
            <a:avLst/>
          </a:prstGeom>
        </p:spPr>
      </p:pic>
      <p:sp>
        <p:nvSpPr>
          <p:cNvPr id="18" name="TextBox 17">
            <a:extLst>
              <a:ext uri="{FF2B5EF4-FFF2-40B4-BE49-F238E27FC236}">
                <a16:creationId xmlns:a16="http://schemas.microsoft.com/office/drawing/2014/main" id="{6F0989D9-462C-64A9-CFF5-3751794608E2}"/>
              </a:ext>
            </a:extLst>
          </p:cNvPr>
          <p:cNvSpPr txBox="1"/>
          <p:nvPr/>
        </p:nvSpPr>
        <p:spPr>
          <a:xfrm>
            <a:off x="1371600" y="1790700"/>
            <a:ext cx="5047646" cy="11309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kern="1200" dirty="0">
                <a:solidFill>
                  <a:schemeClr val="tx1"/>
                </a:solidFill>
                <a:latin typeface="+mj-lt"/>
                <a:ea typeface="+mj-ea"/>
                <a:cs typeface="+mj-cs"/>
              </a:rPr>
              <a:t>IDPD 2023</a:t>
            </a:r>
          </a:p>
        </p:txBody>
      </p:sp>
      <p:sp>
        <p:nvSpPr>
          <p:cNvPr id="19" name="Freeform 2">
            <a:extLst>
              <a:ext uri="{FF2B5EF4-FFF2-40B4-BE49-F238E27FC236}">
                <a16:creationId xmlns:a16="http://schemas.microsoft.com/office/drawing/2014/main" id="{06CD7CB9-7F70-AEFF-B6BC-5412D9A58515}"/>
              </a:ext>
            </a:extLst>
          </p:cNvPr>
          <p:cNvSpPr/>
          <p:nvPr/>
        </p:nvSpPr>
        <p:spPr>
          <a:xfrm rot="6677427">
            <a:off x="5535241" y="7814976"/>
            <a:ext cx="1073595" cy="838699"/>
          </a:xfrm>
          <a:custGeom>
            <a:avLst/>
            <a:gdLst/>
            <a:ahLst/>
            <a:cxnLst/>
            <a:rect l="l" t="t" r="r" b="b"/>
            <a:pathLst>
              <a:path w="2524335" h="2117286">
                <a:moveTo>
                  <a:pt x="0" y="0"/>
                </a:moveTo>
                <a:lnTo>
                  <a:pt x="2524336" y="0"/>
                </a:lnTo>
                <a:lnTo>
                  <a:pt x="2524336" y="2117286"/>
                </a:lnTo>
                <a:lnTo>
                  <a:pt x="0" y="2117286"/>
                </a:lnTo>
                <a:lnTo>
                  <a:pt x="0" y="0"/>
                </a:lnTo>
                <a:close/>
              </a:path>
            </a:pathLst>
          </a:custGeom>
          <a:blipFill>
            <a:blip r:embed="rId10">
              <a:alphaModFix amt="42000"/>
              <a:extLst>
                <a:ext uri="{96DAC541-7B7A-43D3-8B79-37D633B846F1}">
                  <asvg:svgBlip xmlns:asvg="http://schemas.microsoft.com/office/drawing/2016/SVG/main" r:embed="rId11"/>
                </a:ext>
              </a:extLst>
            </a:blip>
            <a:stretch>
              <a:fillRect/>
            </a:stretch>
          </a:blipFill>
        </p:spPr>
        <p:txBody>
          <a:bodyPr/>
          <a:lstStyle/>
          <a:p>
            <a:endParaRPr lang="en-IE"/>
          </a:p>
        </p:txBody>
      </p:sp>
      <p:sp>
        <p:nvSpPr>
          <p:cNvPr id="20" name="Freeform 3">
            <a:extLst>
              <a:ext uri="{FF2B5EF4-FFF2-40B4-BE49-F238E27FC236}">
                <a16:creationId xmlns:a16="http://schemas.microsoft.com/office/drawing/2014/main" id="{C77B00D8-4164-D414-E58C-86ED76F6FDB1}"/>
              </a:ext>
            </a:extLst>
          </p:cNvPr>
          <p:cNvSpPr/>
          <p:nvPr/>
        </p:nvSpPr>
        <p:spPr>
          <a:xfrm>
            <a:off x="228600" y="266700"/>
            <a:ext cx="1172952" cy="1714500"/>
          </a:xfrm>
          <a:custGeom>
            <a:avLst/>
            <a:gdLst/>
            <a:ahLst/>
            <a:cxnLst/>
            <a:rect l="l" t="t" r="r" b="b"/>
            <a:pathLst>
              <a:path w="1325352" h="1939691">
                <a:moveTo>
                  <a:pt x="0" y="0"/>
                </a:moveTo>
                <a:lnTo>
                  <a:pt x="1325352" y="0"/>
                </a:lnTo>
                <a:lnTo>
                  <a:pt x="1325352" y="1939691"/>
                </a:lnTo>
                <a:lnTo>
                  <a:pt x="0" y="1939691"/>
                </a:lnTo>
                <a:lnTo>
                  <a:pt x="0" y="0"/>
                </a:lnTo>
                <a:close/>
              </a:path>
            </a:pathLst>
          </a:custGeom>
          <a:blipFill>
            <a:blip r:embed="rId12"/>
            <a:stretch>
              <a:fillRect t="-64" b="-64"/>
            </a:stretch>
          </a:blipFill>
        </p:spPr>
        <p:txBody>
          <a:bodyPr/>
          <a:lstStyle/>
          <a:p>
            <a:endParaRPr lang="en-IE"/>
          </a:p>
        </p:txBody>
      </p:sp>
    </p:spTree>
    <p:extLst>
      <p:ext uri="{BB962C8B-B14F-4D97-AF65-F5344CB8AC3E}">
        <p14:creationId xmlns:p14="http://schemas.microsoft.com/office/powerpoint/2010/main" val="237941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0E25DEA9-9675-0A76-B511-7923EDE00D50}"/>
              </a:ext>
            </a:extLst>
          </p:cNvPr>
          <p:cNvPicPr>
            <a:picLocks noChangeAspect="1"/>
          </p:cNvPicPr>
          <p:nvPr/>
        </p:nvPicPr>
        <p:blipFill rotWithShape="1">
          <a:blip r:embed="rId3"/>
          <a:srcRect b="461"/>
          <a:stretch/>
        </p:blipFill>
        <p:spPr>
          <a:xfrm>
            <a:off x="20" y="1923"/>
            <a:ext cx="18287980" cy="10285077"/>
          </a:xfrm>
          <a:prstGeom prst="rect">
            <a:avLst/>
          </a:prstGeom>
        </p:spPr>
      </p:pic>
      <p:sp>
        <p:nvSpPr>
          <p:cNvPr id="9" name="TextBox 8">
            <a:extLst>
              <a:ext uri="{FF2B5EF4-FFF2-40B4-BE49-F238E27FC236}">
                <a16:creationId xmlns:a16="http://schemas.microsoft.com/office/drawing/2014/main" id="{B9AA8A25-3F5A-9D36-4C28-4B87F5193102}"/>
              </a:ext>
            </a:extLst>
          </p:cNvPr>
          <p:cNvSpPr txBox="1"/>
          <p:nvPr/>
        </p:nvSpPr>
        <p:spPr>
          <a:xfrm>
            <a:off x="457200" y="1562100"/>
            <a:ext cx="17297400" cy="7632859"/>
          </a:xfrm>
          <a:prstGeom prst="rect">
            <a:avLst/>
          </a:prstGeom>
          <a:noFill/>
        </p:spPr>
        <p:txBody>
          <a:bodyPr wrap="square" rtlCol="0">
            <a:spAutoFit/>
          </a:bodyPr>
          <a:lstStyle/>
          <a:p>
            <a:r>
              <a:rPr lang="en-IE" sz="6600" dirty="0"/>
              <a:t>Share a project, initiative, research or support </a:t>
            </a:r>
          </a:p>
          <a:p>
            <a:r>
              <a:rPr lang="en-IE" sz="6600" dirty="0"/>
              <a:t>you are working on in UCD related to disability, neurodiversity inclusion and accessibility.</a:t>
            </a:r>
          </a:p>
          <a:p>
            <a:endParaRPr lang="en-IE" sz="3200" dirty="0"/>
          </a:p>
          <a:p>
            <a:pPr marL="857250" indent="-857250">
              <a:buFont typeface="Arial" panose="020B0604020202020204" pitchFamily="34" charset="0"/>
              <a:buChar char="•"/>
            </a:pPr>
            <a:r>
              <a:rPr lang="en-IE" sz="3200" dirty="0">
                <a:latin typeface="Arial" panose="020B0604020202020204" pitchFamily="34" charset="0"/>
                <a:cs typeface="Arial" panose="020B0604020202020204" pitchFamily="34" charset="0"/>
              </a:rPr>
              <a:t>Record a 60 sec video. You can use the next slide as a background if you wish. You can find examples of recording on the UCD EDI IDPD webpage</a:t>
            </a:r>
          </a:p>
          <a:p>
            <a:endParaRPr lang="en-IE" sz="32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en-IE" sz="3200" dirty="0">
                <a:latin typeface="Arial" panose="020B0604020202020204" pitchFamily="34" charset="0"/>
                <a:cs typeface="Arial" panose="020B0604020202020204" pitchFamily="34" charset="0"/>
              </a:rPr>
              <a:t>Create a </a:t>
            </a:r>
            <a:r>
              <a:rPr lang="en-IE" sz="3200" dirty="0" err="1">
                <a:latin typeface="Arial" panose="020B0604020202020204" pitchFamily="34" charset="0"/>
                <a:cs typeface="Arial" panose="020B0604020202020204" pitchFamily="34" charset="0"/>
              </a:rPr>
              <a:t>powerpoint</a:t>
            </a:r>
            <a:r>
              <a:rPr lang="en-IE" sz="3200" dirty="0">
                <a:latin typeface="Arial" panose="020B0604020202020204" pitchFamily="34" charset="0"/>
                <a:cs typeface="Arial" panose="020B0604020202020204" pitchFamily="34" charset="0"/>
              </a:rPr>
              <a:t> slide using the templates on the next slides.</a:t>
            </a:r>
          </a:p>
          <a:p>
            <a:pPr marL="857250" indent="-857250">
              <a:buFont typeface="Arial" panose="020B0604020202020204" pitchFamily="34" charset="0"/>
              <a:buChar char="•"/>
            </a:pPr>
            <a:endParaRPr lang="en-IE" sz="32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IE" sz="32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IE" sz="32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IE"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7641856-045A-E2AF-660C-DE6AD0DC07A4}"/>
              </a:ext>
            </a:extLst>
          </p:cNvPr>
          <p:cNvSpPr txBox="1"/>
          <p:nvPr/>
        </p:nvSpPr>
        <p:spPr>
          <a:xfrm>
            <a:off x="228600" y="8039100"/>
            <a:ext cx="12039600" cy="1015663"/>
          </a:xfrm>
          <a:prstGeom prst="rect">
            <a:avLst/>
          </a:prstGeom>
          <a:noFill/>
        </p:spPr>
        <p:txBody>
          <a:bodyPr wrap="square" rtlCol="0">
            <a:spAutoFit/>
          </a:bodyPr>
          <a:lstStyle/>
          <a:p>
            <a:r>
              <a:rPr lang="en-IE" sz="6000" b="1" dirty="0"/>
              <a:t>Share your nutshell  </a:t>
            </a:r>
            <a:r>
              <a:rPr lang="en-IE" sz="6000" b="1" dirty="0">
                <a:hlinkClick r:id="rId4"/>
              </a:rPr>
              <a:t>edi@ucd.ie</a:t>
            </a:r>
            <a:endParaRPr lang="en-IE" sz="6000" b="1" dirty="0"/>
          </a:p>
        </p:txBody>
      </p:sp>
    </p:spTree>
    <p:extLst>
      <p:ext uri="{BB962C8B-B14F-4D97-AF65-F5344CB8AC3E}">
        <p14:creationId xmlns:p14="http://schemas.microsoft.com/office/powerpoint/2010/main" val="10907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0E25DEA9-9675-0A76-B511-7923EDE00D50}"/>
              </a:ext>
            </a:extLst>
          </p:cNvPr>
          <p:cNvPicPr>
            <a:picLocks noChangeAspect="1"/>
          </p:cNvPicPr>
          <p:nvPr/>
        </p:nvPicPr>
        <p:blipFill rotWithShape="1">
          <a:blip r:embed="rId3"/>
          <a:srcRect b="461"/>
          <a:stretch/>
        </p:blipFill>
        <p:spPr>
          <a:xfrm>
            <a:off x="20" y="1923"/>
            <a:ext cx="18287980" cy="10285077"/>
          </a:xfrm>
          <a:prstGeom prst="rect">
            <a:avLst/>
          </a:prstGeom>
        </p:spPr>
      </p:pic>
    </p:spTree>
    <p:extLst>
      <p:ext uri="{BB962C8B-B14F-4D97-AF65-F5344CB8AC3E}">
        <p14:creationId xmlns:p14="http://schemas.microsoft.com/office/powerpoint/2010/main" val="162958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BABBF-16CC-F05C-B322-C60D5FBF5E63}"/>
              </a:ext>
            </a:extLst>
          </p:cNvPr>
          <p:cNvPicPr>
            <a:picLocks noChangeAspect="1"/>
          </p:cNvPicPr>
          <p:nvPr/>
        </p:nvPicPr>
        <p:blipFill>
          <a:blip r:embed="rId3"/>
          <a:stretch>
            <a:fillRect/>
          </a:stretch>
        </p:blipFill>
        <p:spPr>
          <a:xfrm>
            <a:off x="1" y="0"/>
            <a:ext cx="18288000" cy="10287000"/>
          </a:xfrm>
          <a:prstGeom prst="rect">
            <a:avLst/>
          </a:prstGeom>
        </p:spPr>
      </p:pic>
      <p:sp>
        <p:nvSpPr>
          <p:cNvPr id="2" name="TextBox 1">
            <a:extLst>
              <a:ext uri="{FF2B5EF4-FFF2-40B4-BE49-F238E27FC236}">
                <a16:creationId xmlns:a16="http://schemas.microsoft.com/office/drawing/2014/main" id="{016B8101-C8BF-8A96-ADE5-74A83D2C4E24}"/>
              </a:ext>
            </a:extLst>
          </p:cNvPr>
          <p:cNvSpPr txBox="1"/>
          <p:nvPr/>
        </p:nvSpPr>
        <p:spPr>
          <a:xfrm>
            <a:off x="381000" y="9410700"/>
            <a:ext cx="7543800" cy="584775"/>
          </a:xfrm>
          <a:prstGeom prst="rect">
            <a:avLst/>
          </a:prstGeom>
          <a:noFill/>
        </p:spPr>
        <p:txBody>
          <a:bodyPr wrap="square" rtlCol="0">
            <a:spAutoFit/>
          </a:bodyPr>
          <a:lstStyle/>
          <a:p>
            <a:r>
              <a:rPr lang="en-IE" sz="3200" b="1" dirty="0"/>
              <a:t>E: </a:t>
            </a:r>
            <a:r>
              <a:rPr lang="en-IE" sz="3200" b="1" dirty="0">
                <a:hlinkClick r:id="rId4"/>
              </a:rPr>
              <a:t>deirdre.oconnor@ucd.ie</a:t>
            </a:r>
            <a:r>
              <a:rPr lang="en-IE" sz="3200" b="1" dirty="0"/>
              <a:t> </a:t>
            </a:r>
          </a:p>
        </p:txBody>
      </p:sp>
    </p:spTree>
    <p:extLst>
      <p:ext uri="{BB962C8B-B14F-4D97-AF65-F5344CB8AC3E}">
        <p14:creationId xmlns:p14="http://schemas.microsoft.com/office/powerpoint/2010/main" val="331507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7731453">
            <a:off x="15933564" y="7250718"/>
            <a:ext cx="2524335" cy="2117286"/>
          </a:xfrm>
          <a:custGeom>
            <a:avLst/>
            <a:gdLst/>
            <a:ahLst/>
            <a:cxnLst/>
            <a:rect l="l" t="t" r="r" b="b"/>
            <a:pathLst>
              <a:path w="2524335" h="2117286">
                <a:moveTo>
                  <a:pt x="0" y="0"/>
                </a:moveTo>
                <a:lnTo>
                  <a:pt x="2524336" y="0"/>
                </a:lnTo>
                <a:lnTo>
                  <a:pt x="2524336" y="2117286"/>
                </a:lnTo>
                <a:lnTo>
                  <a:pt x="0" y="2117286"/>
                </a:lnTo>
                <a:lnTo>
                  <a:pt x="0" y="0"/>
                </a:lnTo>
                <a:close/>
              </a:path>
            </a:pathLst>
          </a:custGeom>
          <a:blipFill>
            <a:blip r:embed="rId3">
              <a:alphaModFix amt="42000"/>
              <a:extLst>
                <a:ext uri="{96DAC541-7B7A-43D3-8B79-37D633B846F1}">
                  <asvg:svgBlip xmlns:asvg="http://schemas.microsoft.com/office/drawing/2016/SVG/main" r:embed="rId4"/>
                </a:ext>
              </a:extLst>
            </a:blip>
            <a:stretch>
              <a:fillRect/>
            </a:stretch>
          </a:blipFill>
        </p:spPr>
        <p:txBody>
          <a:bodyPr/>
          <a:lstStyle/>
          <a:p>
            <a:endParaRPr lang="en-IE"/>
          </a:p>
        </p:txBody>
      </p:sp>
      <p:sp>
        <p:nvSpPr>
          <p:cNvPr id="3" name="Freeform 3">
            <a:extLst>
              <a:ext uri="{C183D7F6-B498-43B3-948B-1728B52AA6E4}">
                <adec:decorative xmlns:adec="http://schemas.microsoft.com/office/drawing/2017/decorative" val="1"/>
              </a:ext>
            </a:extLst>
          </p:cNvPr>
          <p:cNvSpPr/>
          <p:nvPr/>
        </p:nvSpPr>
        <p:spPr>
          <a:xfrm>
            <a:off x="16408670" y="306461"/>
            <a:ext cx="1325352" cy="1939691"/>
          </a:xfrm>
          <a:custGeom>
            <a:avLst/>
            <a:gdLst/>
            <a:ahLst/>
            <a:cxnLst/>
            <a:rect l="l" t="t" r="r" b="b"/>
            <a:pathLst>
              <a:path w="1325352" h="1939691">
                <a:moveTo>
                  <a:pt x="0" y="0"/>
                </a:moveTo>
                <a:lnTo>
                  <a:pt x="1325352" y="0"/>
                </a:lnTo>
                <a:lnTo>
                  <a:pt x="1325352" y="1939691"/>
                </a:lnTo>
                <a:lnTo>
                  <a:pt x="0" y="1939691"/>
                </a:lnTo>
                <a:lnTo>
                  <a:pt x="0" y="0"/>
                </a:lnTo>
                <a:close/>
              </a:path>
            </a:pathLst>
          </a:custGeom>
          <a:blipFill>
            <a:blip r:embed="rId5"/>
            <a:stretch>
              <a:fillRect t="-64" b="-64"/>
            </a:stretch>
          </a:blipFill>
        </p:spPr>
        <p:txBody>
          <a:bodyPr/>
          <a:lstStyle/>
          <a:p>
            <a:endParaRPr lang="en-IE"/>
          </a:p>
        </p:txBody>
      </p:sp>
      <p:sp>
        <p:nvSpPr>
          <p:cNvPr id="4" name="TextBox 4">
            <a:extLst>
              <a:ext uri="{C183D7F6-B498-43B3-948B-1728B52AA6E4}">
                <adec:decorative xmlns:adec="http://schemas.microsoft.com/office/drawing/2017/decorative" val="1"/>
              </a:ext>
            </a:extLst>
          </p:cNvPr>
          <p:cNvSpPr txBox="1"/>
          <p:nvPr/>
        </p:nvSpPr>
        <p:spPr>
          <a:xfrm>
            <a:off x="6430136" y="9163050"/>
            <a:ext cx="4615011"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#IDPD2023      </a:t>
            </a:r>
          </a:p>
        </p:txBody>
      </p:sp>
      <p:sp>
        <p:nvSpPr>
          <p:cNvPr id="5" name="Freeform 5">
            <a:extLst>
              <a:ext uri="{C183D7F6-B498-43B3-948B-1728B52AA6E4}">
                <adec:decorative xmlns:adec="http://schemas.microsoft.com/office/drawing/2017/decorative" val="1"/>
              </a:ext>
            </a:extLst>
          </p:cNvPr>
          <p:cNvSpPr/>
          <p:nvPr/>
        </p:nvSpPr>
        <p:spPr>
          <a:xfrm rot="-8861872" flipH="1">
            <a:off x="12153712" y="7845539"/>
            <a:ext cx="2524335" cy="2117286"/>
          </a:xfrm>
          <a:custGeom>
            <a:avLst/>
            <a:gdLst/>
            <a:ahLst/>
            <a:cxnLst/>
            <a:rect l="l" t="t" r="r" b="b"/>
            <a:pathLst>
              <a:path w="2524335" h="2117286">
                <a:moveTo>
                  <a:pt x="2524336" y="0"/>
                </a:moveTo>
                <a:lnTo>
                  <a:pt x="0" y="0"/>
                </a:lnTo>
                <a:lnTo>
                  <a:pt x="0" y="2117286"/>
                </a:lnTo>
                <a:lnTo>
                  <a:pt x="2524336" y="2117286"/>
                </a:lnTo>
                <a:lnTo>
                  <a:pt x="2524336" y="0"/>
                </a:lnTo>
                <a:close/>
              </a:path>
            </a:pathLst>
          </a:custGeom>
          <a:blipFill>
            <a:blip r:embed="rId3">
              <a:alphaModFix amt="42000"/>
              <a:extLst>
                <a:ext uri="{96DAC541-7B7A-43D3-8B79-37D633B846F1}">
                  <asvg:svgBlip xmlns:asvg="http://schemas.microsoft.com/office/drawing/2016/SVG/main" r:embed="rId4"/>
                </a:ext>
              </a:extLst>
            </a:blip>
            <a:stretch>
              <a:fillRect/>
            </a:stretch>
          </a:blipFill>
        </p:spPr>
        <p:txBody>
          <a:bodyPr/>
          <a:lstStyle/>
          <a:p>
            <a:endParaRPr lang="en-IE"/>
          </a:p>
        </p:txBody>
      </p:sp>
      <p:sp>
        <p:nvSpPr>
          <p:cNvPr id="6" name="Freeform 6">
            <a:extLst>
              <a:ext uri="{C183D7F6-B498-43B3-948B-1728B52AA6E4}">
                <adec:decorative xmlns:adec="http://schemas.microsoft.com/office/drawing/2017/decorative" val="1"/>
              </a:ext>
            </a:extLst>
          </p:cNvPr>
          <p:cNvSpPr/>
          <p:nvPr/>
        </p:nvSpPr>
        <p:spPr>
          <a:xfrm rot="-7695624" flipH="1">
            <a:off x="13786271" y="6553047"/>
            <a:ext cx="2524335" cy="2117286"/>
          </a:xfrm>
          <a:custGeom>
            <a:avLst/>
            <a:gdLst/>
            <a:ahLst/>
            <a:cxnLst/>
            <a:rect l="l" t="t" r="r" b="b"/>
            <a:pathLst>
              <a:path w="2524335" h="2117286">
                <a:moveTo>
                  <a:pt x="2524336" y="0"/>
                </a:moveTo>
                <a:lnTo>
                  <a:pt x="0" y="0"/>
                </a:lnTo>
                <a:lnTo>
                  <a:pt x="0" y="2117286"/>
                </a:lnTo>
                <a:lnTo>
                  <a:pt x="2524336" y="2117286"/>
                </a:lnTo>
                <a:lnTo>
                  <a:pt x="2524336" y="0"/>
                </a:lnTo>
                <a:close/>
              </a:path>
            </a:pathLst>
          </a:custGeom>
          <a:blipFill>
            <a:blip r:embed="rId3">
              <a:alphaModFix amt="42000"/>
              <a:extLst>
                <a:ext uri="{96DAC541-7B7A-43D3-8B79-37D633B846F1}">
                  <asvg:svgBlip xmlns:asvg="http://schemas.microsoft.com/office/drawing/2016/SVG/main" r:embed="rId4"/>
                </a:ext>
              </a:extLst>
            </a:blip>
            <a:stretch>
              <a:fillRect/>
            </a:stretch>
          </a:blipFill>
        </p:spPr>
        <p:txBody>
          <a:bodyPr/>
          <a:lstStyle/>
          <a:p>
            <a:endParaRPr lang="en-IE"/>
          </a:p>
        </p:txBody>
      </p:sp>
      <p:sp>
        <p:nvSpPr>
          <p:cNvPr id="7" name="TextBox 7"/>
          <p:cNvSpPr txBox="1"/>
          <p:nvPr/>
        </p:nvSpPr>
        <p:spPr>
          <a:xfrm>
            <a:off x="305950" y="132402"/>
            <a:ext cx="7466449" cy="1276055"/>
          </a:xfrm>
          <a:prstGeom prst="rect">
            <a:avLst/>
          </a:prstGeom>
        </p:spPr>
        <p:txBody>
          <a:bodyPr wrap="square" lIns="0" tIns="0" rIns="0" bIns="0" rtlCol="0" anchor="t">
            <a:spAutoFit/>
          </a:bodyPr>
          <a:lstStyle/>
          <a:p>
            <a:pPr algn="ctr">
              <a:lnSpc>
                <a:spcPts val="10920"/>
              </a:lnSpc>
            </a:pPr>
            <a:r>
              <a:rPr lang="en-US" sz="7800" dirty="0">
                <a:solidFill>
                  <a:srgbClr val="000000"/>
                </a:solidFill>
                <a:latin typeface="Arial Bold"/>
              </a:rPr>
              <a:t>In a nutshell....</a:t>
            </a:r>
          </a:p>
        </p:txBody>
      </p:sp>
      <p:graphicFrame>
        <p:nvGraphicFramePr>
          <p:cNvPr id="10" name="Diagram 9" descr="Benefits of assistive technologies and examples:&#10;1. Makes learning more accessible. Examples include Text-to-Speech software, Screen-masking and filters, Captioning.&#10;2. Facilitates participation&#10;examples include: Dictation software, Screen-readers, Radio aids, Digital magnifiers.&#10;3. Promotes autonomy. Examples include, Note-taking software, Proof-reading software.&#10;">
            <a:extLst>
              <a:ext uri="{FF2B5EF4-FFF2-40B4-BE49-F238E27FC236}">
                <a16:creationId xmlns:a16="http://schemas.microsoft.com/office/drawing/2014/main" id="{A4103FC6-4D3B-A239-BA58-7291784E1055}"/>
              </a:ext>
            </a:extLst>
          </p:cNvPr>
          <p:cNvGraphicFramePr/>
          <p:nvPr>
            <p:extLst>
              <p:ext uri="{D42A27DB-BD31-4B8C-83A1-F6EECF244321}">
                <p14:modId xmlns:p14="http://schemas.microsoft.com/office/powerpoint/2010/main" val="727417861"/>
              </p:ext>
            </p:extLst>
          </p:nvPr>
        </p:nvGraphicFramePr>
        <p:xfrm>
          <a:off x="-620968" y="1370766"/>
          <a:ext cx="13791050" cy="78647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E02BEEAD-BA8A-2564-F801-25EFC855048C}"/>
              </a:ext>
            </a:extLst>
          </p:cNvPr>
          <p:cNvSpPr txBox="1"/>
          <p:nvPr/>
        </p:nvSpPr>
        <p:spPr>
          <a:xfrm>
            <a:off x="12686238" y="2661802"/>
            <a:ext cx="4724400" cy="29546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u="sng" dirty="0"/>
              <a:t>AT for Everyone:</a:t>
            </a:r>
          </a:p>
          <a:p>
            <a:pPr marL="342900" indent="-342900">
              <a:buFont typeface="Arial" panose="020B0604020202020204" pitchFamily="34" charset="0"/>
              <a:buChar char="•"/>
            </a:pPr>
            <a:r>
              <a:rPr lang="en-IE" sz="2400" dirty="0"/>
              <a:t>SensusAccess file conversion.</a:t>
            </a:r>
          </a:p>
          <a:p>
            <a:pPr marL="342900" indent="-342900">
              <a:buFont typeface="Arial" panose="020B0604020202020204" pitchFamily="34" charset="0"/>
              <a:buChar char="•"/>
            </a:pPr>
            <a:r>
              <a:rPr lang="en-IE" sz="2400" dirty="0"/>
              <a:t>Ally for Brightspace.</a:t>
            </a:r>
          </a:p>
          <a:p>
            <a:pPr marL="342900" indent="-342900">
              <a:buFont typeface="Arial" panose="020B0604020202020204" pitchFamily="34" charset="0"/>
              <a:buChar char="•"/>
            </a:pPr>
            <a:r>
              <a:rPr lang="en-IE" sz="2400" dirty="0"/>
              <a:t>Office Suite – Immersive reader, Dictation.</a:t>
            </a:r>
          </a:p>
          <a:p>
            <a:pPr marL="342900" indent="-342900">
              <a:buFont typeface="Arial" panose="020B0604020202020204" pitchFamily="34" charset="0"/>
              <a:buChar char="•"/>
            </a:pPr>
            <a:r>
              <a:rPr lang="en-IE" sz="2400" dirty="0"/>
              <a:t>Edge and Chrome browser – read aloud.</a:t>
            </a:r>
          </a:p>
          <a:p>
            <a:endParaRPr lang="en-IE" dirty="0"/>
          </a:p>
        </p:txBody>
      </p:sp>
      <p:sp>
        <p:nvSpPr>
          <p:cNvPr id="8" name="TextBox 7">
            <a:extLst>
              <a:ext uri="{FF2B5EF4-FFF2-40B4-BE49-F238E27FC236}">
                <a16:creationId xmlns:a16="http://schemas.microsoft.com/office/drawing/2014/main" id="{9AF301CF-E05D-D951-F90F-8888734C4B56}"/>
              </a:ext>
            </a:extLst>
          </p:cNvPr>
          <p:cNvSpPr txBox="1"/>
          <p:nvPr/>
        </p:nvSpPr>
        <p:spPr>
          <a:xfrm>
            <a:off x="838200" y="9410700"/>
            <a:ext cx="7543800" cy="584775"/>
          </a:xfrm>
          <a:prstGeom prst="rect">
            <a:avLst/>
          </a:prstGeom>
          <a:noFill/>
        </p:spPr>
        <p:txBody>
          <a:bodyPr wrap="square" rtlCol="0">
            <a:spAutoFit/>
          </a:bodyPr>
          <a:lstStyle/>
          <a:p>
            <a:r>
              <a:rPr lang="en-IE" sz="3200" b="1" dirty="0"/>
              <a:t>E: </a:t>
            </a:r>
            <a:r>
              <a:rPr lang="en-IE" sz="3200" b="1" dirty="0">
                <a:hlinkClick r:id="rId11"/>
              </a:rPr>
              <a:t>emily.smith@ucd.ie</a:t>
            </a:r>
            <a:r>
              <a:rPr lang="en-IE" sz="3200" b="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F574482-4913-E10D-D62A-7953D1D8592C}"/>
              </a:ext>
            </a:extLst>
          </p:cNvPr>
          <p:cNvPicPr>
            <a:picLocks noChangeAspect="1"/>
          </p:cNvPicPr>
          <p:nvPr/>
        </p:nvPicPr>
        <p:blipFill rotWithShape="1">
          <a:blip r:embed="rId3"/>
          <a:srcRect l="58" r="369" b="1"/>
          <a:stretch/>
        </p:blipFill>
        <p:spPr>
          <a:xfrm>
            <a:off x="20" y="1923"/>
            <a:ext cx="18287980" cy="10285077"/>
          </a:xfrm>
          <a:prstGeom prst="rect">
            <a:avLst/>
          </a:prstGeom>
        </p:spPr>
      </p:pic>
      <p:sp>
        <p:nvSpPr>
          <p:cNvPr id="6" name="TextBox 5">
            <a:extLst>
              <a:ext uri="{FF2B5EF4-FFF2-40B4-BE49-F238E27FC236}">
                <a16:creationId xmlns:a16="http://schemas.microsoft.com/office/drawing/2014/main" id="{35B446A9-5E1F-EB33-8A30-2FF15FC92C29}"/>
              </a:ext>
            </a:extLst>
          </p:cNvPr>
          <p:cNvSpPr txBox="1"/>
          <p:nvPr/>
        </p:nvSpPr>
        <p:spPr>
          <a:xfrm>
            <a:off x="381000" y="0"/>
            <a:ext cx="14020800" cy="84946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2222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NaviLens  </a:t>
            </a: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Like QR codes but better! They embed real-time information</a:t>
            </a:r>
            <a:r>
              <a:rPr lang="en-US" altLang="en-US" sz="3200" dirty="0">
                <a:solidFill>
                  <a:srgbClr val="222222"/>
                </a:solidFill>
                <a:latin typeface="Arial" panose="020B0604020202020204" pitchFamily="34" charset="0"/>
                <a:cs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solidFill>
                  <a:srgbClr val="222222"/>
                </a:solidFill>
                <a:latin typeface="Arial" panose="020B0604020202020204" pitchFamily="34" charset="0"/>
                <a:cs typeface="Arial" panose="020B0604020202020204" pitchFamily="34" charset="0"/>
              </a:rPr>
              <a:t>A </a:t>
            </a: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single code can assist with navigation in multiple directions, depending on the angle the smartphone camera is viewing the code, i.e., which way the user is orientated and moving through space.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Public transport: e.g., in some cities in Spain</a:t>
            </a:r>
            <a:r>
              <a:rPr lang="en-US" altLang="en-US" sz="3200" dirty="0">
                <a:solidFill>
                  <a:srgbClr val="222222"/>
                </a:solidFill>
                <a:latin typeface="Arial" panose="020B0604020202020204" pitchFamily="34" charset="0"/>
                <a:cs typeface="Arial" panose="020B0604020202020204" pitchFamily="34" charset="0"/>
              </a:rPr>
              <a:t>,</a:t>
            </a: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London, New York City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3600" b="1" dirty="0">
                <a:solidFill>
                  <a:srgbClr val="222222"/>
                </a:solidFill>
                <a:latin typeface="Arial" panose="020B0604020202020204" pitchFamily="34" charset="0"/>
                <a:cs typeface="Arial" panose="020B0604020202020204" pitchFamily="34" charset="0"/>
              </a:rPr>
              <a:t>NaviLens in Ireland</a:t>
            </a:r>
            <a:endParaRPr kumimoji="0" lang="en-US" altLang="en-US" sz="32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i="0" u="none" strike="noStrike" cap="none" normalizeH="0" baseline="0" dirty="0">
                <a:ln>
                  <a:noFill/>
                </a:ln>
                <a:solidFill>
                  <a:srgbClr val="222222"/>
                </a:solidFill>
                <a:effectLst/>
                <a:latin typeface="Arial" panose="020B0604020202020204" pitchFamily="34" charset="0"/>
                <a:cs typeface="Arial" panose="020B0604020202020204" pitchFamily="34" charset="0"/>
              </a:rPr>
              <a:t>Vision Ireland sites in Drumcondra, Tallaght, Camden St, Cork Office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Irish Rail commuter trains pilot,</a:t>
            </a:r>
            <a:endParaRPr lang="en-US" altLang="en-US" sz="3200" dirty="0">
              <a:solidFill>
                <a:srgbClr val="222222"/>
              </a:solidFill>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solidFill>
                  <a:srgbClr val="222222"/>
                </a:solidFill>
                <a:latin typeface="Arial" panose="020B0604020202020204" pitchFamily="34" charset="0"/>
                <a:cs typeface="Arial" panose="020B0604020202020204" pitchFamily="34" charset="0"/>
              </a:rPr>
              <a:t>M</a:t>
            </a: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useums and galleries e.g. The Hunt Museum,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solidFill>
                  <a:srgbClr val="222222"/>
                </a:solidFill>
                <a:latin typeface="Arial" panose="020B0604020202020204" pitchFamily="34" charset="0"/>
                <a:cs typeface="Arial" panose="020B0604020202020204" pitchFamily="34" charset="0"/>
              </a:rPr>
              <a:t>On</a:t>
            </a:r>
            <a:r>
              <a:rPr kumimoji="0" lang="en-US" altLang="en-US"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retail packaging (Unilever, Kelloggs) </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b="1" dirty="0">
              <a:solidFill>
                <a:srgbClr val="22222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IE" sz="2000" b="1" dirty="0"/>
          </a:p>
        </p:txBody>
      </p:sp>
      <p:sp>
        <p:nvSpPr>
          <p:cNvPr id="9" name="TextBox 7">
            <a:extLst>
              <a:ext uri="{FF2B5EF4-FFF2-40B4-BE49-F238E27FC236}">
                <a16:creationId xmlns:a16="http://schemas.microsoft.com/office/drawing/2014/main" id="{688AE300-E127-D88B-2668-E804CE8535A1}"/>
              </a:ext>
            </a:extLst>
          </p:cNvPr>
          <p:cNvSpPr txBox="1"/>
          <p:nvPr/>
        </p:nvSpPr>
        <p:spPr>
          <a:xfrm>
            <a:off x="1447800" y="0"/>
            <a:ext cx="7466449" cy="1015663"/>
          </a:xfrm>
          <a:prstGeom prst="rect">
            <a:avLst/>
          </a:prstGeom>
        </p:spPr>
        <p:txBody>
          <a:bodyPr wrap="square" lIns="0" tIns="0" rIns="0" bIns="0" rtlCol="0" anchor="t">
            <a:spAutoFit/>
          </a:bodyPr>
          <a:lstStyle/>
          <a:p>
            <a:r>
              <a:rPr lang="en-US" sz="6600" dirty="0">
                <a:solidFill>
                  <a:srgbClr val="000000"/>
                </a:solidFill>
                <a:latin typeface="Arial Bold"/>
              </a:rPr>
              <a:t>In a nutshell....</a:t>
            </a:r>
          </a:p>
        </p:txBody>
      </p:sp>
      <p:pic>
        <p:nvPicPr>
          <p:cNvPr id="17" name="Picture 16">
            <a:extLst>
              <a:ext uri="{FF2B5EF4-FFF2-40B4-BE49-F238E27FC236}">
                <a16:creationId xmlns:a16="http://schemas.microsoft.com/office/drawing/2014/main" id="{D91C34F9-5B2B-4036-862C-3B9F91CCD659}"/>
              </a:ext>
            </a:extLst>
          </p:cNvPr>
          <p:cNvPicPr>
            <a:picLocks noChangeAspect="1"/>
          </p:cNvPicPr>
          <p:nvPr/>
        </p:nvPicPr>
        <p:blipFill>
          <a:blip r:embed="rId4"/>
          <a:stretch>
            <a:fillRect/>
          </a:stretch>
        </p:blipFill>
        <p:spPr>
          <a:xfrm>
            <a:off x="14478000" y="2476500"/>
            <a:ext cx="3331525" cy="3203741"/>
          </a:xfrm>
          <a:prstGeom prst="rect">
            <a:avLst/>
          </a:prstGeom>
        </p:spPr>
      </p:pic>
      <p:pic>
        <p:nvPicPr>
          <p:cNvPr id="21" name="Picture 20">
            <a:extLst>
              <a:ext uri="{FF2B5EF4-FFF2-40B4-BE49-F238E27FC236}">
                <a16:creationId xmlns:a16="http://schemas.microsoft.com/office/drawing/2014/main" id="{E277A880-292F-C05C-B27B-D0D4358CF0DD}"/>
              </a:ext>
            </a:extLst>
          </p:cNvPr>
          <p:cNvPicPr>
            <a:picLocks noChangeAspect="1"/>
          </p:cNvPicPr>
          <p:nvPr/>
        </p:nvPicPr>
        <p:blipFill>
          <a:blip r:embed="rId5"/>
          <a:stretch>
            <a:fillRect/>
          </a:stretch>
        </p:blipFill>
        <p:spPr>
          <a:xfrm>
            <a:off x="9753600" y="6438900"/>
            <a:ext cx="3843338" cy="3848100"/>
          </a:xfrm>
          <a:prstGeom prst="rect">
            <a:avLst/>
          </a:prstGeom>
        </p:spPr>
      </p:pic>
      <p:pic>
        <p:nvPicPr>
          <p:cNvPr id="25" name="Picture 24">
            <a:extLst>
              <a:ext uri="{FF2B5EF4-FFF2-40B4-BE49-F238E27FC236}">
                <a16:creationId xmlns:a16="http://schemas.microsoft.com/office/drawing/2014/main" id="{ECF7DD71-FD9A-232E-4485-3A126118482A}"/>
              </a:ext>
            </a:extLst>
          </p:cNvPr>
          <p:cNvPicPr>
            <a:picLocks noChangeAspect="1"/>
          </p:cNvPicPr>
          <p:nvPr/>
        </p:nvPicPr>
        <p:blipFill>
          <a:blip r:embed="rId6"/>
          <a:stretch>
            <a:fillRect/>
          </a:stretch>
        </p:blipFill>
        <p:spPr>
          <a:xfrm>
            <a:off x="13249275" y="6429375"/>
            <a:ext cx="5038725" cy="3838575"/>
          </a:xfrm>
          <a:prstGeom prst="rect">
            <a:avLst/>
          </a:prstGeom>
        </p:spPr>
      </p:pic>
      <p:pic>
        <p:nvPicPr>
          <p:cNvPr id="29" name="Picture 28">
            <a:extLst>
              <a:ext uri="{FF2B5EF4-FFF2-40B4-BE49-F238E27FC236}">
                <a16:creationId xmlns:a16="http://schemas.microsoft.com/office/drawing/2014/main" id="{967B2C0F-287E-A261-AEC2-C63B200FEEA0}"/>
              </a:ext>
            </a:extLst>
          </p:cNvPr>
          <p:cNvPicPr>
            <a:picLocks noChangeAspect="1"/>
          </p:cNvPicPr>
          <p:nvPr/>
        </p:nvPicPr>
        <p:blipFill>
          <a:blip r:embed="rId7"/>
          <a:stretch>
            <a:fillRect/>
          </a:stretch>
        </p:blipFill>
        <p:spPr>
          <a:xfrm>
            <a:off x="0" y="9258300"/>
            <a:ext cx="4267200" cy="919993"/>
          </a:xfrm>
          <a:prstGeom prst="rect">
            <a:avLst/>
          </a:prstGeom>
        </p:spPr>
      </p:pic>
      <p:sp>
        <p:nvSpPr>
          <p:cNvPr id="30" name="TextBox 29">
            <a:extLst>
              <a:ext uri="{FF2B5EF4-FFF2-40B4-BE49-F238E27FC236}">
                <a16:creationId xmlns:a16="http://schemas.microsoft.com/office/drawing/2014/main" id="{6DE1C54B-0CE9-F860-DA56-BBE06B5FEC63}"/>
              </a:ext>
            </a:extLst>
          </p:cNvPr>
          <p:cNvSpPr txBox="1"/>
          <p:nvPr/>
        </p:nvSpPr>
        <p:spPr>
          <a:xfrm>
            <a:off x="12649200" y="0"/>
            <a:ext cx="4495800" cy="923330"/>
          </a:xfrm>
          <a:prstGeom prst="rect">
            <a:avLst/>
          </a:prstGeom>
          <a:noFill/>
        </p:spPr>
        <p:txBody>
          <a:bodyPr wrap="square" rtlCol="0">
            <a:spAutoFit/>
          </a:bodyPr>
          <a:lstStyle/>
          <a:p>
            <a:r>
              <a:rPr lang="en-IE" sz="5400" dirty="0"/>
              <a:t>#IDPD2023</a:t>
            </a:r>
          </a:p>
        </p:txBody>
      </p:sp>
      <p:pic>
        <p:nvPicPr>
          <p:cNvPr id="36" name="Picture 35">
            <a:extLst>
              <a:ext uri="{FF2B5EF4-FFF2-40B4-BE49-F238E27FC236}">
                <a16:creationId xmlns:a16="http://schemas.microsoft.com/office/drawing/2014/main" id="{A0440349-FBAD-03A0-1B40-E474EECDBFB4}"/>
              </a:ext>
            </a:extLst>
          </p:cNvPr>
          <p:cNvPicPr>
            <a:picLocks noChangeAspect="1"/>
          </p:cNvPicPr>
          <p:nvPr/>
        </p:nvPicPr>
        <p:blipFill>
          <a:blip r:embed="rId8"/>
          <a:stretch>
            <a:fillRect/>
          </a:stretch>
        </p:blipFill>
        <p:spPr>
          <a:xfrm>
            <a:off x="304800" y="28575"/>
            <a:ext cx="762000" cy="1028700"/>
          </a:xfrm>
          <a:prstGeom prst="rect">
            <a:avLst/>
          </a:prstGeom>
        </p:spPr>
      </p:pic>
      <p:sp>
        <p:nvSpPr>
          <p:cNvPr id="37" name="TextBox 36">
            <a:extLst>
              <a:ext uri="{FF2B5EF4-FFF2-40B4-BE49-F238E27FC236}">
                <a16:creationId xmlns:a16="http://schemas.microsoft.com/office/drawing/2014/main" id="{CE6B4FE2-93A7-9C7F-4E8A-2B31F32A89FC}"/>
              </a:ext>
            </a:extLst>
          </p:cNvPr>
          <p:cNvSpPr txBox="1"/>
          <p:nvPr/>
        </p:nvSpPr>
        <p:spPr>
          <a:xfrm>
            <a:off x="228600" y="8648700"/>
            <a:ext cx="9067800" cy="584775"/>
          </a:xfrm>
          <a:prstGeom prst="rect">
            <a:avLst/>
          </a:prstGeom>
          <a:noFill/>
        </p:spPr>
        <p:txBody>
          <a:bodyPr wrap="square" rtlCol="0">
            <a:spAutoFit/>
          </a:bodyPr>
          <a:lstStyle/>
          <a:p>
            <a:r>
              <a:rPr lang="en-IE" sz="3200" b="1" dirty="0">
                <a:latin typeface="Arial" panose="020B0604020202020204" pitchFamily="34" charset="0"/>
                <a:cs typeface="Arial" panose="020B0604020202020204" pitchFamily="34" charset="0"/>
                <a:hlinkClick r:id="rId9"/>
              </a:rPr>
              <a:t>www.ucd.ie/all/aboutus/campusaccessibility/</a:t>
            </a:r>
            <a:r>
              <a:rPr lang="en-IE" sz="3200" b="1"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13D39FB-656D-753E-14AD-EA9AC53CE724}"/>
              </a:ext>
            </a:extLst>
          </p:cNvPr>
          <p:cNvSpPr txBox="1"/>
          <p:nvPr/>
        </p:nvSpPr>
        <p:spPr>
          <a:xfrm>
            <a:off x="228600" y="7429500"/>
            <a:ext cx="10744200" cy="12311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app is free to download (Android and iOS)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222222"/>
                </a:solidFill>
                <a:latin typeface="Arial" panose="020B0604020202020204" pitchFamily="34" charset="0"/>
                <a:cs typeface="Arial" panose="020B0604020202020204" pitchFamily="34" charset="0"/>
              </a:rPr>
              <a:t>T</a:t>
            </a: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ranslates into 40+ languages</a:t>
            </a:r>
          </a:p>
        </p:txBody>
      </p:sp>
      <p:sp>
        <p:nvSpPr>
          <p:cNvPr id="4" name="TextBox 3">
            <a:extLst>
              <a:ext uri="{FF2B5EF4-FFF2-40B4-BE49-F238E27FC236}">
                <a16:creationId xmlns:a16="http://schemas.microsoft.com/office/drawing/2014/main" id="{E2028B0B-28DB-70BA-7D9A-8EE1418B6B16}"/>
              </a:ext>
            </a:extLst>
          </p:cNvPr>
          <p:cNvSpPr txBox="1"/>
          <p:nvPr/>
        </p:nvSpPr>
        <p:spPr>
          <a:xfrm>
            <a:off x="228600" y="9410700"/>
            <a:ext cx="7543800" cy="584775"/>
          </a:xfrm>
          <a:prstGeom prst="rect">
            <a:avLst/>
          </a:prstGeom>
          <a:noFill/>
        </p:spPr>
        <p:txBody>
          <a:bodyPr wrap="square" rtlCol="0">
            <a:spAutoFit/>
          </a:bodyPr>
          <a:lstStyle/>
          <a:p>
            <a:r>
              <a:rPr lang="en-IE" sz="3200" b="1" dirty="0"/>
              <a:t>E: </a:t>
            </a:r>
            <a:r>
              <a:rPr lang="en-IE" sz="3200" b="1" dirty="0">
                <a:hlinkClick r:id="rId10"/>
              </a:rPr>
              <a:t>tina.lowe@ucd.ie</a:t>
            </a:r>
            <a:r>
              <a:rPr lang="en-IE" sz="3200" b="1" dirty="0"/>
              <a:t> </a:t>
            </a:r>
          </a:p>
        </p:txBody>
      </p:sp>
    </p:spTree>
    <p:extLst>
      <p:ext uri="{BB962C8B-B14F-4D97-AF65-F5344CB8AC3E}">
        <p14:creationId xmlns:p14="http://schemas.microsoft.com/office/powerpoint/2010/main" val="261530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44046-EE9F-B362-3DA4-1361E86742BA}"/>
              </a:ext>
            </a:extLst>
          </p:cNvPr>
          <p:cNvPicPr>
            <a:picLocks noChangeAspect="1"/>
          </p:cNvPicPr>
          <p:nvPr/>
        </p:nvPicPr>
        <p:blipFill>
          <a:blip r:embed="rId3"/>
          <a:stretch>
            <a:fillRect/>
          </a:stretch>
        </p:blipFill>
        <p:spPr>
          <a:xfrm>
            <a:off x="0" y="-52443"/>
            <a:ext cx="18288000" cy="10331823"/>
          </a:xfrm>
          <a:prstGeom prst="rect">
            <a:avLst/>
          </a:prstGeom>
        </p:spPr>
      </p:pic>
      <p:sp>
        <p:nvSpPr>
          <p:cNvPr id="2" name="TextBox 1">
            <a:extLst>
              <a:ext uri="{FF2B5EF4-FFF2-40B4-BE49-F238E27FC236}">
                <a16:creationId xmlns:a16="http://schemas.microsoft.com/office/drawing/2014/main" id="{03ABF8D9-93CE-36A2-998F-8AA056A7592A}"/>
              </a:ext>
            </a:extLst>
          </p:cNvPr>
          <p:cNvSpPr txBox="1"/>
          <p:nvPr/>
        </p:nvSpPr>
        <p:spPr>
          <a:xfrm>
            <a:off x="6858000" y="9704765"/>
            <a:ext cx="7543800" cy="584775"/>
          </a:xfrm>
          <a:prstGeom prst="rect">
            <a:avLst/>
          </a:prstGeom>
          <a:noFill/>
        </p:spPr>
        <p:txBody>
          <a:bodyPr wrap="square" rtlCol="0">
            <a:spAutoFit/>
          </a:bodyPr>
          <a:lstStyle/>
          <a:p>
            <a:r>
              <a:rPr lang="en-IE" sz="3200" b="1" dirty="0"/>
              <a:t>   E: </a:t>
            </a:r>
            <a:r>
              <a:rPr lang="en-IE" sz="3200" b="1" dirty="0">
                <a:hlinkClick r:id="rId4"/>
              </a:rPr>
              <a:t>tom.costelloe@ucd.ie</a:t>
            </a:r>
            <a:r>
              <a:rPr lang="en-IE" sz="3200" b="1" dirty="0"/>
              <a:t> </a:t>
            </a:r>
          </a:p>
        </p:txBody>
      </p:sp>
    </p:spTree>
    <p:extLst>
      <p:ext uri="{BB962C8B-B14F-4D97-AF65-F5344CB8AC3E}">
        <p14:creationId xmlns:p14="http://schemas.microsoft.com/office/powerpoint/2010/main" val="355186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16454-B7B3-3135-3D3F-744538364914}"/>
              </a:ext>
            </a:extLst>
          </p:cNvPr>
          <p:cNvPicPr>
            <a:picLocks noChangeAspect="1"/>
          </p:cNvPicPr>
          <p:nvPr/>
        </p:nvPicPr>
        <p:blipFill>
          <a:blip r:embed="rId3"/>
          <a:stretch>
            <a:fillRect/>
          </a:stretch>
        </p:blipFill>
        <p:spPr>
          <a:xfrm>
            <a:off x="0" y="-5443"/>
            <a:ext cx="18288000" cy="10297885"/>
          </a:xfrm>
          <a:prstGeom prst="rect">
            <a:avLst/>
          </a:prstGeom>
        </p:spPr>
      </p:pic>
      <p:sp>
        <p:nvSpPr>
          <p:cNvPr id="2" name="TextBox 1">
            <a:extLst>
              <a:ext uri="{FF2B5EF4-FFF2-40B4-BE49-F238E27FC236}">
                <a16:creationId xmlns:a16="http://schemas.microsoft.com/office/drawing/2014/main" id="{FC44CAD2-5D80-35A0-D0F0-5411F1AB0052}"/>
              </a:ext>
            </a:extLst>
          </p:cNvPr>
          <p:cNvSpPr txBox="1"/>
          <p:nvPr/>
        </p:nvSpPr>
        <p:spPr>
          <a:xfrm>
            <a:off x="381000" y="9486900"/>
            <a:ext cx="7543800" cy="584775"/>
          </a:xfrm>
          <a:prstGeom prst="rect">
            <a:avLst/>
          </a:prstGeom>
          <a:noFill/>
        </p:spPr>
        <p:txBody>
          <a:bodyPr wrap="square" rtlCol="0">
            <a:spAutoFit/>
          </a:bodyPr>
          <a:lstStyle/>
          <a:p>
            <a:r>
              <a:rPr lang="en-IE" sz="3200" b="1" dirty="0"/>
              <a:t> E: </a:t>
            </a:r>
            <a:r>
              <a:rPr lang="en-IE" sz="3200" b="1" dirty="0">
                <a:hlinkClick r:id="rId4"/>
              </a:rPr>
              <a:t>blanaid.gavin@ucd.ie</a:t>
            </a:r>
            <a:r>
              <a:rPr lang="en-IE" sz="3200" b="1" dirty="0"/>
              <a:t> </a:t>
            </a:r>
          </a:p>
        </p:txBody>
      </p:sp>
    </p:spTree>
    <p:extLst>
      <p:ext uri="{BB962C8B-B14F-4D97-AF65-F5344CB8AC3E}">
        <p14:creationId xmlns:p14="http://schemas.microsoft.com/office/powerpoint/2010/main" val="71669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7AACA6E-31A0-0561-09A2-04F8B599CCE2}"/>
              </a:ext>
            </a:extLst>
          </p:cNvPr>
          <p:cNvPicPr>
            <a:picLocks noChangeAspect="1"/>
          </p:cNvPicPr>
          <p:nvPr/>
        </p:nvPicPr>
        <p:blipFill rotWithShape="1">
          <a:blip r:embed="rId3"/>
          <a:srcRect b="900"/>
          <a:stretch/>
        </p:blipFill>
        <p:spPr>
          <a:xfrm>
            <a:off x="0" y="1923"/>
            <a:ext cx="18287980" cy="10285077"/>
          </a:xfrm>
          <a:prstGeom prst="rect">
            <a:avLst/>
          </a:prstGeom>
        </p:spPr>
      </p:pic>
      <p:sp>
        <p:nvSpPr>
          <p:cNvPr id="2" name="TextBox 1">
            <a:extLst>
              <a:ext uri="{FF2B5EF4-FFF2-40B4-BE49-F238E27FC236}">
                <a16:creationId xmlns:a16="http://schemas.microsoft.com/office/drawing/2014/main" id="{9EC5A14C-B59C-4BD3-EFB1-5CD2EE4D0C46}"/>
              </a:ext>
            </a:extLst>
          </p:cNvPr>
          <p:cNvSpPr txBox="1"/>
          <p:nvPr/>
        </p:nvSpPr>
        <p:spPr>
          <a:xfrm>
            <a:off x="14706600" y="9702225"/>
            <a:ext cx="7543800" cy="584775"/>
          </a:xfrm>
          <a:prstGeom prst="rect">
            <a:avLst/>
          </a:prstGeom>
          <a:noFill/>
        </p:spPr>
        <p:txBody>
          <a:bodyPr wrap="square" rtlCol="0">
            <a:spAutoFit/>
          </a:bodyPr>
          <a:lstStyle/>
          <a:p>
            <a:r>
              <a:rPr lang="en-IE" sz="3200" b="1" dirty="0"/>
              <a:t>E: </a:t>
            </a:r>
            <a:r>
              <a:rPr lang="en-IE" sz="3200" b="1" dirty="0">
                <a:hlinkClick r:id="rId4"/>
              </a:rPr>
              <a:t>edi@ucd.ie</a:t>
            </a:r>
            <a:r>
              <a:rPr lang="en-IE" sz="3200" b="1" dirty="0"/>
              <a:t> </a:t>
            </a:r>
          </a:p>
        </p:txBody>
      </p:sp>
    </p:spTree>
    <p:extLst>
      <p:ext uri="{BB962C8B-B14F-4D97-AF65-F5344CB8AC3E}">
        <p14:creationId xmlns:p14="http://schemas.microsoft.com/office/powerpoint/2010/main" val="404940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D649A-F86F-4765-FCD4-0C3E03578B68}"/>
              </a:ext>
            </a:extLst>
          </p:cNvPr>
          <p:cNvPicPr>
            <a:picLocks noChangeAspect="1"/>
          </p:cNvPicPr>
          <p:nvPr/>
        </p:nvPicPr>
        <p:blipFill>
          <a:blip r:embed="rId3"/>
          <a:stretch>
            <a:fillRect/>
          </a:stretch>
        </p:blipFill>
        <p:spPr>
          <a:xfrm>
            <a:off x="0" y="-35042"/>
            <a:ext cx="18287999" cy="10357084"/>
          </a:xfrm>
          <a:prstGeom prst="rect">
            <a:avLst/>
          </a:prstGeom>
        </p:spPr>
      </p:pic>
      <p:sp>
        <p:nvSpPr>
          <p:cNvPr id="2" name="TextBox 1">
            <a:extLst>
              <a:ext uri="{FF2B5EF4-FFF2-40B4-BE49-F238E27FC236}">
                <a16:creationId xmlns:a16="http://schemas.microsoft.com/office/drawing/2014/main" id="{5F8520D8-FFB3-6C6C-0054-355502AB117D}"/>
              </a:ext>
            </a:extLst>
          </p:cNvPr>
          <p:cNvSpPr txBox="1"/>
          <p:nvPr/>
        </p:nvSpPr>
        <p:spPr>
          <a:xfrm>
            <a:off x="13792200" y="8648700"/>
            <a:ext cx="7543800" cy="1077218"/>
          </a:xfrm>
          <a:prstGeom prst="rect">
            <a:avLst/>
          </a:prstGeom>
          <a:noFill/>
        </p:spPr>
        <p:txBody>
          <a:bodyPr wrap="square" rtlCol="0">
            <a:spAutoFit/>
          </a:bodyPr>
          <a:lstStyle/>
          <a:p>
            <a:r>
              <a:rPr lang="en-IE" sz="3200" b="1" dirty="0"/>
              <a:t>E: </a:t>
            </a:r>
            <a:r>
              <a:rPr lang="en-IE" sz="3200" b="1" dirty="0">
                <a:hlinkClick r:id="rId4"/>
              </a:rPr>
              <a:t>simon.gray@ucd.ie</a:t>
            </a:r>
            <a:r>
              <a:rPr lang="en-IE" sz="3200" b="1" dirty="0"/>
              <a:t> </a:t>
            </a:r>
          </a:p>
          <a:p>
            <a:r>
              <a:rPr lang="en-IE" sz="3200" b="1" dirty="0"/>
              <a:t>E: </a:t>
            </a:r>
            <a:r>
              <a:rPr lang="en-IE" sz="3200" b="1" dirty="0">
                <a:hlinkClick r:id="rId5"/>
              </a:rPr>
              <a:t>jennie.blake@ucd.ie</a:t>
            </a:r>
            <a:r>
              <a:rPr lang="en-IE" sz="3200" b="1" dirty="0"/>
              <a:t>  </a:t>
            </a:r>
          </a:p>
        </p:txBody>
      </p:sp>
    </p:spTree>
    <p:extLst>
      <p:ext uri="{BB962C8B-B14F-4D97-AF65-F5344CB8AC3E}">
        <p14:creationId xmlns:p14="http://schemas.microsoft.com/office/powerpoint/2010/main" val="115627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FE382-E9EF-1FEE-C5AB-1C18763B7A90}"/>
              </a:ext>
            </a:extLst>
          </p:cNvPr>
          <p:cNvPicPr>
            <a:picLocks noChangeAspect="1"/>
          </p:cNvPicPr>
          <p:nvPr/>
        </p:nvPicPr>
        <p:blipFill>
          <a:blip r:embed="rId3"/>
          <a:stretch>
            <a:fillRect/>
          </a:stretch>
        </p:blipFill>
        <p:spPr>
          <a:xfrm>
            <a:off x="0" y="-10738"/>
            <a:ext cx="18288000" cy="10308476"/>
          </a:xfrm>
          <a:prstGeom prst="rect">
            <a:avLst/>
          </a:prstGeom>
        </p:spPr>
      </p:pic>
      <p:sp>
        <p:nvSpPr>
          <p:cNvPr id="2" name="TextBox 1">
            <a:extLst>
              <a:ext uri="{FF2B5EF4-FFF2-40B4-BE49-F238E27FC236}">
                <a16:creationId xmlns:a16="http://schemas.microsoft.com/office/drawing/2014/main" id="{55B8D139-2B17-B5C1-881C-645B8DACEE3E}"/>
              </a:ext>
            </a:extLst>
          </p:cNvPr>
          <p:cNvSpPr txBox="1"/>
          <p:nvPr/>
        </p:nvSpPr>
        <p:spPr>
          <a:xfrm>
            <a:off x="13716000" y="9410700"/>
            <a:ext cx="5029200" cy="584775"/>
          </a:xfrm>
          <a:prstGeom prst="rect">
            <a:avLst/>
          </a:prstGeom>
          <a:noFill/>
        </p:spPr>
        <p:txBody>
          <a:bodyPr wrap="square" rtlCol="0">
            <a:spAutoFit/>
          </a:bodyPr>
          <a:lstStyle/>
          <a:p>
            <a:r>
              <a:rPr lang="en-IE" sz="3200" b="1" dirty="0"/>
              <a:t>E: </a:t>
            </a:r>
            <a:r>
              <a:rPr lang="en-IE" sz="3200" b="1" dirty="0">
                <a:hlinkClick r:id="rId4"/>
              </a:rPr>
              <a:t>eimear.burkley@ucd.ie</a:t>
            </a:r>
            <a:r>
              <a:rPr lang="en-IE" sz="3200" b="1" dirty="0"/>
              <a:t> </a:t>
            </a:r>
          </a:p>
        </p:txBody>
      </p:sp>
    </p:spTree>
    <p:extLst>
      <p:ext uri="{BB962C8B-B14F-4D97-AF65-F5344CB8AC3E}">
        <p14:creationId xmlns:p14="http://schemas.microsoft.com/office/powerpoint/2010/main" val="269796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3780</TotalTime>
  <Words>1808</Words>
  <Application>Microsoft Office PowerPoint</Application>
  <PresentationFormat>Custom</PresentationFormat>
  <Paragraphs>239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Canva Sans Bold</vt:lpstr>
      <vt:lpstr>Arial Bold</vt:lpstr>
      <vt:lpstr>SF Pro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a nutshell....</dc:title>
  <dc:creator>Eimear</dc:creator>
  <cp:lastModifiedBy>Eimear O'Reilly</cp:lastModifiedBy>
  <cp:revision>11</cp:revision>
  <dcterms:created xsi:type="dcterms:W3CDTF">2006-08-16T00:00:00Z</dcterms:created>
  <dcterms:modified xsi:type="dcterms:W3CDTF">2023-12-08T17:11:10Z</dcterms:modified>
  <dc:identifier>DAF0zAfeR3Q</dc:identifier>
</cp:coreProperties>
</file>